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70" d="100"/>
          <a:sy n="170" d="100"/>
        </p:scale>
        <p:origin x="5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c:style val="2"/>
  <c:chart>
    <c:title>
      <c:tx>
        <c:rich>
          <a:bodyPr/>
          <a:lstStyle/>
          <a:p>
            <a:pPr>
              <a:defRPr sz="1800" b="0" i="0" u="none" strike="noStrike">
                <a:solidFill>
                  <a:srgbClr val="000000"/>
                </a:solidFill>
                <a:latin typeface="Arial"/>
              </a:defRPr>
            </a:pPr>
            <a:r>
              <a:rPr sz="1800" b="0" i="0" u="none" strike="noStrike">
                <a:solidFill>
                  <a:srgbClr val="000000"/>
                </a:solidFill>
                <a:latin typeface="Arial"/>
              </a:rPr>
              <a:t>Cooperation over repeated rounds</a:t>
            </a:r>
          </a:p>
        </c:rich>
      </c:tx>
      <c:overlay val="0"/>
    </c:title>
    <c:autoTitleDeleted val="0"/>
    <c:plotArea>
      <c:layout/>
      <c:lineChart>
        <c:grouping val="standard"/>
        <c:varyColors val="0"/>
        <c:ser>
          <c:idx val="0"/>
          <c:order val="0"/>
          <c:tx>
            <c:strRef>
              <c:f>Sheet1!$B$1</c:f>
              <c:strCache>
                <c:ptCount val="1"/>
                <c:pt idx="0">
                  <c:v>Tit‑for‑tat</c:v>
                </c:pt>
              </c:strCache>
            </c:strRef>
          </c:tx>
          <c:spPr>
            <a:ln w="25400" cap="flat">
              <a:solidFill>
                <a:srgbClr val="4F81BD"/>
              </a:solidFill>
              <a:prstDash val="solid"/>
              <a:round/>
            </a:ln>
            <a:effectLst/>
          </c:spPr>
          <c:marker>
            <c:symbol val="circle"/>
            <c:size val="6"/>
            <c:spPr>
              <a:solidFill>
                <a:srgbClr val="4F81BD"/>
              </a:solidFill>
              <a:ln w="9525" cap="flat">
                <a:solidFill>
                  <a:srgbClr val="4F81BD"/>
                </a:solidFill>
                <a:prstDash val="solid"/>
                <a:round/>
              </a:ln>
              <a:effectLst/>
            </c:spPr>
          </c:marker>
          <c:cat>
            <c:strRef>
              <c:f>Sheet1!$A$2:$A$5</c:f>
              <c:strCache>
                <c:ptCount val="4"/>
                <c:pt idx="0">
                  <c:v>Round 1</c:v>
                </c:pt>
                <c:pt idx="1">
                  <c:v>Round 2</c:v>
                </c:pt>
                <c:pt idx="2">
                  <c:v>Round 3</c:v>
                </c:pt>
                <c:pt idx="3">
                  <c:v>Round 4</c:v>
                </c:pt>
              </c:strCache>
            </c:strRef>
          </c:cat>
          <c:val>
            <c:numRef>
              <c:f>Sheet1!$B$2:$B$5</c:f>
              <c:numCache>
                <c:formatCode>General</c:formatCode>
                <c:ptCount val="4"/>
                <c:pt idx="0">
                  <c:v>1</c:v>
                </c:pt>
                <c:pt idx="1">
                  <c:v>1</c:v>
                </c:pt>
                <c:pt idx="2">
                  <c:v>0</c:v>
                </c:pt>
                <c:pt idx="3">
                  <c:v>1</c:v>
                </c:pt>
              </c:numCache>
            </c:numRef>
          </c:val>
          <c:smooth val="0"/>
          <c:extLst>
            <c:ext xmlns:c16="http://schemas.microsoft.com/office/drawing/2014/chart" uri="{C3380CC4-5D6E-409C-BE32-E72D297353CC}">
              <c16:uniqueId val="{00000000-E768-7D46-A88F-BA94F08066AA}"/>
            </c:ext>
          </c:extLst>
        </c:ser>
        <c:ser>
          <c:idx val="1"/>
          <c:order val="1"/>
          <c:tx>
            <c:strRef>
              <c:f>Sheet1!$C$1</c:f>
              <c:strCache>
                <c:ptCount val="1"/>
                <c:pt idx="0">
                  <c:v>Always defect</c:v>
                </c:pt>
              </c:strCache>
            </c:strRef>
          </c:tx>
          <c:spPr>
            <a:ln w="25400" cap="flat">
              <a:solidFill>
                <a:srgbClr val="C0504D"/>
              </a:solidFill>
              <a:prstDash val="solid"/>
              <a:round/>
            </a:ln>
            <a:effectLst/>
          </c:spPr>
          <c:marker>
            <c:symbol val="circle"/>
            <c:size val="6"/>
            <c:spPr>
              <a:solidFill>
                <a:srgbClr val="C0504D"/>
              </a:solidFill>
              <a:ln w="9525" cap="flat">
                <a:solidFill>
                  <a:srgbClr val="C0504D"/>
                </a:solidFill>
                <a:prstDash val="solid"/>
                <a:round/>
              </a:ln>
              <a:effectLst/>
            </c:spPr>
          </c:marker>
          <c:cat>
            <c:strRef>
              <c:f>Sheet1!$A$2:$A$5</c:f>
              <c:strCache>
                <c:ptCount val="4"/>
                <c:pt idx="0">
                  <c:v>Round 1</c:v>
                </c:pt>
                <c:pt idx="1">
                  <c:v>Round 2</c:v>
                </c:pt>
                <c:pt idx="2">
                  <c:v>Round 3</c:v>
                </c:pt>
                <c:pt idx="3">
                  <c:v>Round 4</c:v>
                </c:pt>
              </c:strCache>
            </c:strRef>
          </c:cat>
          <c:val>
            <c:numRef>
              <c:f>Sheet1!$C$2:$C$5</c:f>
              <c:numCache>
                <c:formatCode>General</c:formatCode>
                <c:ptCount val="4"/>
                <c:pt idx="0">
                  <c:v>0</c:v>
                </c:pt>
                <c:pt idx="1">
                  <c:v>0</c:v>
                </c:pt>
                <c:pt idx="2">
                  <c:v>0</c:v>
                </c:pt>
                <c:pt idx="3">
                  <c:v>0</c:v>
                </c:pt>
              </c:numCache>
            </c:numRef>
          </c:val>
          <c:smooth val="0"/>
          <c:extLst>
            <c:ext xmlns:c16="http://schemas.microsoft.com/office/drawing/2014/chart" uri="{C3380CC4-5D6E-409C-BE32-E72D297353CC}">
              <c16:uniqueId val="{00000001-E768-7D46-A88F-BA94F08066AA}"/>
            </c:ext>
          </c:extLst>
        </c:ser>
        <c:dLbls>
          <c:showLegendKey val="0"/>
          <c:showVal val="0"/>
          <c:showCatName val="0"/>
          <c:showSerName val="0"/>
          <c:showPercent val="0"/>
          <c:showBubbleSize val="0"/>
        </c:dLbls>
        <c:marker val="1"/>
        <c:smooth val="0"/>
        <c:axId val="2094734554"/>
        <c:axId val="2094734552"/>
      </c:lineChart>
      <c:catAx>
        <c:axId val="2094734554"/>
        <c:scaling>
          <c:orientation val="minMax"/>
        </c:scaling>
        <c:delete val="0"/>
        <c:axPos val="b"/>
        <c:title>
          <c:tx>
            <c:rich>
              <a:bodyPr/>
              <a:lstStyle/>
              <a:p>
                <a:pPr>
                  <a:defRPr b="0" i="0" u="none" strike="noStrike">
                    <a:solidFill>
                      <a:srgbClr val="000000"/>
                    </a:solidFill>
                    <a:latin typeface="Arial"/>
                  </a:defRPr>
                </a:pPr>
                <a:r>
                  <a:rPr b="0" i="0" u="none" strike="noStrike">
                    <a:solidFill>
                      <a:srgbClr val="000000"/>
                    </a:solidFill>
                    <a:latin typeface="Arial"/>
                  </a:rPr>
                  <a:t>Round</a:t>
                </a:r>
              </a:p>
            </c:rich>
          </c:tx>
          <c:overlay val="0"/>
        </c:title>
        <c:numFmt formatCode="General" sourceLinked="1"/>
        <c:majorTickMark val="out"/>
        <c:minorTickMark val="none"/>
        <c:tickLblPos val="low"/>
        <c:spPr>
          <a:ln w="12700" cap="flat">
            <a:solidFill>
              <a:srgbClr val="888888"/>
            </a:solidFill>
            <a:prstDash val="solid"/>
            <a:round/>
          </a:ln>
        </c:spPr>
        <c:txPr>
          <a:bodyPr/>
          <a:lstStyle/>
          <a:p>
            <a:pPr>
              <a:defRPr sz="1200" b="0" i="0" u="none" strike="noStrike">
                <a:solidFill>
                  <a:srgbClr val="030A18"/>
                </a:solidFill>
                <a:latin typeface="Arial"/>
              </a:defRPr>
            </a:pPr>
            <a:endParaRPr lang="en-US"/>
          </a:p>
        </c:txPr>
        <c:crossAx val="2094734552"/>
        <c:crosses val="autoZero"/>
        <c:auto val="1"/>
        <c:lblAlgn val="ctr"/>
        <c:lblOffset val="100"/>
        <c:noMultiLvlLbl val="1"/>
      </c:catAx>
      <c:valAx>
        <c:axId val="2094734552"/>
        <c:scaling>
          <c:orientation val="minMax"/>
        </c:scaling>
        <c:delete val="0"/>
        <c:axPos val="l"/>
        <c:majorGridlines>
          <c:spPr>
            <a:ln w="12700" cap="flat">
              <a:solidFill>
                <a:srgbClr val="888888"/>
              </a:solidFill>
              <a:prstDash val="solid"/>
              <a:round/>
            </a:ln>
          </c:spPr>
        </c:majorGridlines>
        <c:title>
          <c:tx>
            <c:rich>
              <a:bodyPr/>
              <a:lstStyle/>
              <a:p>
                <a:pPr>
                  <a:defRPr b="0" i="0" u="none" strike="noStrike">
                    <a:solidFill>
                      <a:srgbClr val="000000"/>
                    </a:solidFill>
                    <a:latin typeface="Arial"/>
                  </a:defRPr>
                </a:pPr>
                <a:r>
                  <a:rPr b="0" i="0" u="none" strike="noStrike">
                    <a:solidFill>
                      <a:srgbClr val="000000"/>
                    </a:solidFill>
                    <a:latin typeface="Arial"/>
                  </a:rPr>
                  <a:t>Cooperation (1) / Defection (0)</a:t>
                </a:r>
              </a:p>
            </c:rich>
          </c:tx>
          <c:overlay val="0"/>
        </c:title>
        <c:numFmt formatCode="General" sourceLinked="0"/>
        <c:majorTickMark val="out"/>
        <c:minorTickMark val="none"/>
        <c:tickLblPos val="nextTo"/>
        <c:spPr>
          <a:ln w="12700" cap="flat">
            <a:solidFill>
              <a:srgbClr val="888888"/>
            </a:solidFill>
            <a:prstDash val="solid"/>
            <a:round/>
          </a:ln>
        </c:spPr>
        <c:txPr>
          <a:bodyPr/>
          <a:lstStyle/>
          <a:p>
            <a:pPr>
              <a:defRPr sz="1200" b="0" i="0" u="none" strike="noStrike">
                <a:solidFill>
                  <a:srgbClr val="030A18"/>
                </a:solidFill>
                <a:latin typeface="Arial"/>
              </a:defRPr>
            </a:pPr>
            <a:endParaRPr lang="en-US"/>
          </a:p>
        </c:txPr>
        <c:crossAx val="2094734554"/>
        <c:crosses val="autoZero"/>
        <c:crossBetween val="between"/>
      </c:valAx>
      <c:spPr>
        <a:noFill/>
        <a:ln>
          <a:noFill/>
        </a:ln>
        <a:effectLst/>
      </c:spPr>
    </c:plotArea>
    <c:plotVisOnly val="1"/>
    <c:dispBlanksAs val="span"/>
    <c:showDLblsOverMax val="1"/>
  </c:chart>
  <c:spPr>
    <a:noFill/>
    <a:ln>
      <a:noFill/>
    </a:ln>
    <a:effectLst/>
  </c:spPr>
  <c:externalData r:id="rId1">
    <c:autoUpdate val="0"/>
  </c:externalData>
</c:chartSpace>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5268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everyone. In this presentation we'll explore how game theory and the psychology of trust shaped one of the most important negotiations in modern history: the 1962 Cuban Missile Crisis. We'll use concepts from our readings—trust but verify, tit‑for‑tat strategies, and non‑zero‑sum games—to understand why this standoff ended peacefully.</a:t>
            </a: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roadmap for our case study. We'll start by briefly reviewing the historical context and major players. Next we'll cover core concepts from game theory—zero‑sum versus non‑zero‑sum games and Nash equilibrium. We'll then model the Cuban Missile Crisis as a strategic game and examine how trust and verification shaped the negotiation. After that we'll explore iterated strategies like tit‑for‑tat, discuss how to handle especially difficult negotiators, and wrap up with key lessons.</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the Cuban Missile Crisis the United States discovered Soviet ballistic missiles in Cuba.  Each party had distinct interests: the U.S. sought to remove the missiles and avoid nuclear vulnerability; the Soviet Union wanted to project power and defend Cuba; and Cuba wanted to deter another invasion.  Recognising underlying interests—security and credibility—rather than stated positions helps explain the eventual compromise.</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Game theory categorises strategic interactions. In zero‑sum games your gain is exactly the other party’s loss—think of poker or athletic competitions. In non‑zero‑sum games there’s room for everyone to win or lose; cooperation can create value.  Games can be simultaneous when moves are hidden or sequential when players move in turn.  They also can be cooperative or non‑cooperative depending on whether binding agreements are possible.  The Cuban Missile Crisis is a non‑zero‑sum, non‑cooperative game: both parties stood to lose dramatically through nuclear war, but they could avoid catastrophe through joint restraint.</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model the crisis we simplify the choices into a two‑by‑two game: the U.S. can either invade Cuba or impose a blockade and negotiate; the USSR can keep the missiles or remove them. Payoffs are illustrative: mutual aggression yields catastrophic losses, while mutual cooperation yields modest gains for both. The compromise—blockade and remove—forms a Nash equilibrium: neither side can unilaterally improve its outcome without making things worse. The crisis thus resembles a non‑zero‑sum game of chicken rather than a zero‑sum confrontation.</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Trust underpins win‑win deals, but blind trust is dangerous. A lack of trust leads to costly safeguards—the "no‑trust tax." Horton advises first determining whether the counterpart can deliver and then whether they will deliver. Look at track records, skills and references. Observe behaviour: do they help when you drop a pen? Are their stories consistent? As closure nears, clarify commitments using the anti‑weaselling device: ask specifically what will be delivered and when. Throughout, remember the mantra: trust—but verify.</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Political scientist Robert Axelrod ran a computer tournament in 1980 that invited scholars to submit strategies for the prisoner’s dilemma. The winning entry, "Tit‑for‑Tat," cooperated on the first move and then simply mirrored the opponent’s previous action. It excelled because it was "nice"—never defecting first—retaliatory—punishing defections—yet forgiving—returning to cooperation after a single punishment【542667047824443†L23-L35】. This balance proved robust across many opponents. In negotiations, the lesson is that reciprocity and clarity encourage cooperation over repeated interactions. Both superpowers in the Cold War faced each other repeatedly; by cooperating first and punishing defections, they signalled a willingness to de‑escalate while maintaining deterrence. Novices should enlist experienced allies when facing repeat players who might otherwise exploit them.</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Psychopaths are exceptionally rare—roughly one percent of the population—which is why most negotiations aren’t with monsters. The horizontal bars on this slide make that disparity obvious: nearly all people are non‑psychopaths, while true psychopaths represent only a sliver of the population. Horton nonetheless warns that when facing a dark‑triad personality you should proceed as if moving a crocodile: restrain it, bait it, block escapes, and prepare a back‑up option. Always appeal to their self‑interest; fairness arguments seldom work. In our case, the Cuban Missile Crisis featured rational actors, but incentives mattered: the U.S. privately signalled it would remove its Jupiter missiles from Turkey and Italy, helping coax Khrushchev to withdraw his missiles from Cuba【130722572044898†L140-L162】. When trust is low, design enforcement provisions and clear exit clauses to avoid being trapped in an unfair deal.</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closing, treat negotiations as opportunities for mutual gain. Use game theory to map incentives and anticipate best responses. Build trust but protect yourself with clear commitments and verification. In repeated negotiations your behaviour shapes your counterpart’s response—cooperate first, then reciprocate. When trust fails, design enforcement and exit mechanisms. Always separate positions from underlying interests and use objective criteria to evaluate options. The Cuban Missile Crisis demonstrates that empathy, patience and strategic thinking can defuse even the most dangerous standoffs.</a:t>
            </a:r>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12304;382453447775148&#8224;L69-L83&#12305;"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12304;784653904155324&#8224;L211-L219&#12305;" TargetMode="External"/><Relationship Id="rId5" Type="http://schemas.openxmlformats.org/officeDocument/2006/relationships/hyperlink" Target="&#12304;894861213279846&#8224;L654-L662&#12305;"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12304;894861213279846&#8224;L654-L662&#12305;"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12304;894861213279846&#8224;L654-L662&#12305;" TargetMode="Externa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12304;382453447775148&#8224;L69-L83&#12305;" TargetMode="External"/><Relationship Id="rId4" Type="http://schemas.openxmlformats.org/officeDocument/2006/relationships/hyperlink" Target="&#12304;784653904155324&#8224;L211-L219&#12305;"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12304;87159657209087&#8224;screenshot&#12305;" TargetMode="External"/><Relationship Id="rId3" Type="http://schemas.openxmlformats.org/officeDocument/2006/relationships/image" Target="../media/image2.png"/><Relationship Id="rId7" Type="http://schemas.openxmlformats.org/officeDocument/2006/relationships/hyperlink" Target="&#12304;509320716487368&#8224;screenshot&#12305;"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hyperlink" Target="&#12304;75672778700211&#8224;screenshot&#12305;" TargetMode="External"/><Relationship Id="rId5" Type="http://schemas.openxmlformats.org/officeDocument/2006/relationships/hyperlink" Target="&#12304;456401809665076&#8224;screenshot&#12305;" TargetMode="Externa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hyperlink" Target="&#12304;893276185495658&#8224;L237-L246&#12305;" TargetMode="External"/><Relationship Id="rId3" Type="http://schemas.openxmlformats.org/officeDocument/2006/relationships/image" Target="../media/image2.png"/><Relationship Id="rId7" Type="http://schemas.openxmlformats.org/officeDocument/2006/relationships/hyperlink" Target="&#12304;542667047824443&#8224;L23-L35&#12305;"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12304;231411975598041&#8224;screenshot&#12305;" TargetMode="External"/><Relationship Id="rId5" Type="http://schemas.openxmlformats.org/officeDocument/2006/relationships/hyperlink" Target="&#12304;244584510685295&#8224;screenshot&#12305;" TargetMode="External"/><Relationship Id="rId4"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12304;130722572044898&#8224;L140-L162&#12305;" TargetMode="External"/><Relationship Id="rId5" Type="http://schemas.openxmlformats.org/officeDocument/2006/relationships/hyperlink" Target="&#12304;847159444336773&#8224;screenshot&#12305;" TargetMode="Externa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hyperlink" Target="&#12304;130722572044898&#8224;L140-L162&#12305;" TargetMode="External"/><Relationship Id="rId3" Type="http://schemas.openxmlformats.org/officeDocument/2006/relationships/image" Target="../media/image2.png"/><Relationship Id="rId7" Type="http://schemas.openxmlformats.org/officeDocument/2006/relationships/hyperlink" Target="&#12304;847159444336773&#8224;screenshot&#12305;"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12304;244584510685295&#8224;screenshot&#12305;" TargetMode="External"/><Relationship Id="rId5" Type="http://schemas.openxmlformats.org/officeDocument/2006/relationships/hyperlink" Target="&#12304;75672778700211&#8224;screenshot&#12305;" TargetMode="Externa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Image 0" descr="/home/oai/share/28422a8b-9019-4e6e-939c-c3743b7e151f.png"/>
          <p:cNvPicPr>
            <a:picLocks noChangeAspect="1"/>
          </p:cNvPicPr>
          <p:nvPr/>
        </p:nvPicPr>
        <p:blipFill>
          <a:blip r:embed="rId3"/>
          <a:srcRect l="17078" r="17078"/>
          <a:stretch/>
        </p:blipFill>
        <p:spPr>
          <a:xfrm>
            <a:off x="4572000" y="257175"/>
            <a:ext cx="4572000" cy="4629150"/>
          </a:xfrm>
          <a:prstGeom prst="rect">
            <a:avLst/>
          </a:prstGeom>
        </p:spPr>
      </p:pic>
      <p:sp>
        <p:nvSpPr>
          <p:cNvPr id="3" name="Text 0"/>
          <p:cNvSpPr/>
          <p:nvPr/>
        </p:nvSpPr>
        <p:spPr>
          <a:xfrm>
            <a:off x="365760" y="1645920"/>
            <a:ext cx="4114800" cy="2194560"/>
          </a:xfrm>
          <a:prstGeom prst="rect">
            <a:avLst/>
          </a:prstGeom>
          <a:noFill/>
          <a:ln/>
        </p:spPr>
        <p:txBody>
          <a:bodyPr wrap="square" rtlCol="0" anchor="ctr"/>
          <a:lstStyle/>
          <a:p>
            <a:pPr marL="0" indent="0">
              <a:buNone/>
            </a:pPr>
            <a:r>
              <a:rPr lang="en-US" sz="3600" b="1" dirty="0">
                <a:solidFill>
                  <a:srgbClr val="030A18"/>
                </a:solidFill>
              </a:rPr>
              <a:t>Negotiation &amp; Game Theory
</a:t>
            </a:r>
            <a:r>
              <a:rPr lang="en-US" sz="1600" dirty="0">
                <a:solidFill>
                  <a:srgbClr val="030A18"/>
                </a:solidFill>
              </a:rPr>
              <a:t>Cuban Missile Crisis Case Study</a:t>
            </a:r>
            <a:endParaRPr lang="en-US" sz="3600" dirty="0"/>
          </a:p>
        </p:txBody>
      </p:sp>
      <p:sp>
        <p:nvSpPr>
          <p:cNvPr id="4" name="Text 1"/>
          <p:cNvSpPr/>
          <p:nvPr/>
        </p:nvSpPr>
        <p:spPr>
          <a:xfrm>
            <a:off x="365760" y="3931920"/>
            <a:ext cx="4114800" cy="457200"/>
          </a:xfrm>
          <a:prstGeom prst="rect">
            <a:avLst/>
          </a:prstGeom>
          <a:noFill/>
          <a:ln/>
        </p:spPr>
        <p:txBody>
          <a:bodyPr wrap="square" rtlCol="0" anchor="ctr"/>
          <a:lstStyle/>
          <a:p>
            <a:pPr marL="0" indent="0">
              <a:buNone/>
            </a:pPr>
            <a:r>
              <a:rPr lang="en-US" sz="1200" dirty="0">
                <a:solidFill>
                  <a:srgbClr val="97B1DF"/>
                </a:solidFill>
                <a:latin typeface="Arial" pitchFamily="34" charset="0"/>
                <a:ea typeface="Arial" pitchFamily="34" charset="-122"/>
                <a:cs typeface="Arial" pitchFamily="34" charset="-120"/>
              </a:rPr>
              <a:t>Trust, Strategy &amp; Mutual Gain</a:t>
            </a:r>
            <a:endParaRPr lang="en-US" sz="1200" dirty="0"/>
          </a:p>
        </p:txBody>
      </p:sp>
      <p:sp>
        <p:nvSpPr>
          <p:cNvPr id="5" name="Text 2"/>
          <p:cNvSpPr/>
          <p:nvPr/>
        </p:nvSpPr>
        <p:spPr>
          <a:xfrm>
            <a:off x="365760" y="4594860"/>
            <a:ext cx="4114800" cy="274320"/>
          </a:xfrm>
          <a:prstGeom prst="rect">
            <a:avLst/>
          </a:prstGeom>
          <a:noFill/>
          <a:ln/>
        </p:spPr>
        <p:txBody>
          <a:bodyPr wrap="square" rtlCol="0" anchor="ctr"/>
          <a:lstStyle/>
          <a:p>
            <a:pPr marL="0" indent="0">
              <a:buNone/>
            </a:pPr>
            <a:r>
              <a:rPr lang="en-US" sz="1200" dirty="0">
                <a:solidFill>
                  <a:srgbClr val="97B1DF"/>
                </a:solidFill>
                <a:latin typeface="Arial" pitchFamily="34" charset="0"/>
                <a:ea typeface="Arial" pitchFamily="34" charset="-122"/>
                <a:cs typeface="Arial" pitchFamily="34" charset="-120"/>
              </a:rPr>
              <a:t>September 22, 2025</a:t>
            </a:r>
            <a:endParaRPr lang="en-US" sz="1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28600" y="1097280"/>
            <a:ext cx="8686800" cy="3749040"/>
          </a:xfrm>
          <a:prstGeom prst="rect">
            <a:avLst/>
          </a:prstGeom>
          <a:solidFill>
            <a:srgbClr val="FFFFFF">
              <a:alpha val="80000"/>
            </a:srgbClr>
          </a:solidFill>
          <a:ln w="12700">
            <a:solidFill>
              <a:srgbClr val="FFFFFF">
                <a:alpha val="80000"/>
              </a:srgbClr>
            </a:solidFill>
            <a:prstDash val="solid"/>
          </a:ln>
        </p:spPr>
        <p:txBody>
          <a:bodyPr/>
          <a:lstStyle/>
          <a:p>
            <a:endParaRPr lang="en-US"/>
          </a:p>
        </p:txBody>
      </p:sp>
      <p:sp>
        <p:nvSpPr>
          <p:cNvPr id="3" name="Text 1"/>
          <p:cNvSpPr/>
          <p:nvPr/>
        </p:nvSpPr>
        <p:spPr>
          <a:xfrm>
            <a:off x="274320" y="274320"/>
            <a:ext cx="8595360" cy="502920"/>
          </a:xfrm>
          <a:prstGeom prst="rect">
            <a:avLst/>
          </a:prstGeom>
          <a:noFill/>
          <a:ln/>
        </p:spPr>
        <p:txBody>
          <a:bodyPr wrap="square" rtlCol="0" anchor="ctr"/>
          <a:lstStyle/>
          <a:p>
            <a:pPr marL="0" indent="0">
              <a:buNone/>
            </a:pPr>
            <a:r>
              <a:rPr lang="en-US" sz="2400" dirty="0">
                <a:solidFill>
                  <a:srgbClr val="030A18"/>
                </a:solidFill>
                <a:latin typeface="Arial" pitchFamily="34" charset="0"/>
                <a:ea typeface="Arial" pitchFamily="34" charset="-122"/>
                <a:cs typeface="Arial" pitchFamily="34" charset="-120"/>
              </a:rPr>
              <a:t>Agenda</a:t>
            </a:r>
            <a:endParaRPr lang="en-US" sz="2400" dirty="0"/>
          </a:p>
        </p:txBody>
      </p:sp>
      <p:sp>
        <p:nvSpPr>
          <p:cNvPr id="4" name="Text 2"/>
          <p:cNvSpPr/>
          <p:nvPr/>
        </p:nvSpPr>
        <p:spPr>
          <a:xfrm>
            <a:off x="457200" y="1554480"/>
            <a:ext cx="5303520" cy="2743200"/>
          </a:xfrm>
          <a:prstGeom prst="rect">
            <a:avLst/>
          </a:prstGeom>
          <a:noFill/>
          <a:ln/>
        </p:spPr>
        <p:txBody>
          <a:bodyPr wrap="square" lIns="0" tIns="0" rIns="0" bIns="0" rtlCol="0" anchor="ctr"/>
          <a:lstStyle/>
          <a:p>
            <a:pPr marL="190500" indent="-190500">
              <a:buSzPct val="100000"/>
              <a:buChar char="•"/>
            </a:pPr>
            <a:r>
              <a:rPr lang="en-US" sz="1200" dirty="0">
                <a:solidFill>
                  <a:srgbClr val="030A18"/>
                </a:solidFill>
              </a:rPr>
              <a:t>Crisis background &amp; stakeholders</a:t>
            </a:r>
            <a:endParaRPr lang="en-US" sz="1200" dirty="0"/>
          </a:p>
          <a:p>
            <a:pPr marL="190500" indent="-190500">
              <a:buSzPct val="100000"/>
              <a:buChar char="•"/>
            </a:pPr>
            <a:r>
              <a:rPr lang="en-US" sz="1200" dirty="0">
                <a:solidFill>
                  <a:srgbClr val="030A18"/>
                </a:solidFill>
              </a:rPr>
              <a:t>Game theory fundamentals</a:t>
            </a:r>
            <a:endParaRPr lang="en-US" sz="1200" dirty="0"/>
          </a:p>
          <a:p>
            <a:pPr marL="190500" indent="-190500">
              <a:buSzPct val="100000"/>
              <a:buChar char="•"/>
            </a:pPr>
            <a:r>
              <a:rPr lang="en-US" sz="1200" dirty="0">
                <a:solidFill>
                  <a:srgbClr val="030A18"/>
                </a:solidFill>
              </a:rPr>
              <a:t>Case as a strategic game</a:t>
            </a:r>
            <a:endParaRPr lang="en-US" sz="1200" dirty="0"/>
          </a:p>
          <a:p>
            <a:pPr marL="190500" indent="-190500">
              <a:buSzPct val="100000"/>
              <a:buChar char="•"/>
            </a:pPr>
            <a:r>
              <a:rPr lang="en-US" sz="1200" dirty="0">
                <a:solidFill>
                  <a:srgbClr val="030A18"/>
                </a:solidFill>
              </a:rPr>
              <a:t>Building trust &amp; verification</a:t>
            </a:r>
            <a:endParaRPr lang="en-US" sz="1200" dirty="0"/>
          </a:p>
          <a:p>
            <a:pPr marL="190500" indent="-190500">
              <a:buSzPct val="100000"/>
              <a:buChar char="•"/>
            </a:pPr>
            <a:r>
              <a:rPr lang="en-US" sz="1200" dirty="0">
                <a:solidFill>
                  <a:srgbClr val="030A18"/>
                </a:solidFill>
              </a:rPr>
              <a:t>Iterated strategy &amp; tit‑for‑tat</a:t>
            </a:r>
            <a:endParaRPr lang="en-US" sz="1200" dirty="0"/>
          </a:p>
          <a:p>
            <a:pPr marL="190500" indent="-190500">
              <a:buSzPct val="100000"/>
              <a:buChar char="•"/>
            </a:pPr>
            <a:r>
              <a:rPr lang="en-US" sz="1200" dirty="0">
                <a:solidFill>
                  <a:srgbClr val="030A18"/>
                </a:solidFill>
              </a:rPr>
              <a:t>Dealing with difficult negotiators</a:t>
            </a:r>
            <a:endParaRPr lang="en-US" sz="1200" dirty="0"/>
          </a:p>
          <a:p>
            <a:pPr marL="190500" indent="-190500">
              <a:buSzPct val="100000"/>
              <a:buChar char="•"/>
            </a:pPr>
            <a:r>
              <a:rPr lang="en-US" sz="1200" dirty="0">
                <a:solidFill>
                  <a:srgbClr val="030A18"/>
                </a:solidFill>
              </a:rPr>
              <a:t>Lessons &amp; conclusions</a:t>
            </a:r>
            <a:endParaRPr lang="en-US" sz="1200" dirty="0"/>
          </a:p>
        </p:txBody>
      </p:sp>
      <p:pic>
        <p:nvPicPr>
          <p:cNvPr id="5" name="Image 0" descr="/home/oai/share/968339d0-67fc-4332-8905-a2f7da3cd6ae.png"/>
          <p:cNvPicPr>
            <a:picLocks noChangeAspect="1"/>
          </p:cNvPicPr>
          <p:nvPr/>
        </p:nvPicPr>
        <p:blipFill>
          <a:blip r:embed="rId4"/>
          <a:srcRect t="18750" b="18750"/>
          <a:stretch/>
        </p:blipFill>
        <p:spPr>
          <a:xfrm>
            <a:off x="6035040" y="1554480"/>
            <a:ext cx="2926080" cy="2743200"/>
          </a:xfrm>
          <a:prstGeom prst="rect">
            <a:avLst/>
          </a:prstGeom>
        </p:spPr>
      </p:pic>
      <p:sp>
        <p:nvSpPr>
          <p:cNvPr id="6" name="Text 3"/>
          <p:cNvSpPr/>
          <p:nvPr/>
        </p:nvSpPr>
        <p:spPr>
          <a:xfrm>
            <a:off x="457200" y="4777740"/>
            <a:ext cx="8229600" cy="228600"/>
          </a:xfrm>
          <a:prstGeom prst="rect">
            <a:avLst/>
          </a:prstGeom>
          <a:noFill/>
          <a:ln/>
        </p:spPr>
        <p:txBody>
          <a:bodyPr wrap="square" rtlCol="0" anchor="ctr"/>
          <a:lstStyle/>
          <a:p>
            <a:pPr marL="0" indent="0">
              <a:buNone/>
            </a:pPr>
            <a:r>
              <a:rPr lang="en-US" sz="600" u="sng" dirty="0">
                <a:solidFill>
                  <a:srgbClr val="0000FF"/>
                </a:solidFill>
                <a:hlinkClick r:id="rId5">
                  <a:extLst>
                    <a:ext uri="{A12FA001-AC4F-418D-AE19-62706E023703}">
                      <ahyp:hlinkClr xmlns:ahyp="http://schemas.microsoft.com/office/drawing/2018/hyperlinkcolor" val="tx"/>
                    </a:ext>
                  </a:extLst>
                </a:hlinkClick>
              </a:rPr>
              <a:t>[8]</a:t>
            </a:r>
            <a:r>
              <a:rPr lang="en-US" sz="600" u="sng" dirty="0">
                <a:solidFill>
                  <a:srgbClr val="0000FF"/>
                </a:solidFill>
                <a:hlinkClick r:id="rId6">
                  <a:extLst>
                    <a:ext uri="{A12FA001-AC4F-418D-AE19-62706E023703}">
                      <ahyp:hlinkClr xmlns:ahyp="http://schemas.microsoft.com/office/drawing/2018/hyperlinkcolor" val="tx"/>
                    </a:ext>
                  </a:extLst>
                </a:hlinkClick>
              </a:rPr>
              <a:t> [9]</a:t>
            </a:r>
            <a:r>
              <a:rPr lang="en-US" sz="600" u="sng" dirty="0">
                <a:solidFill>
                  <a:srgbClr val="0000FF"/>
                </a:solidFill>
                <a:hlinkClick r:id="rId7">
                  <a:extLst>
                    <a:ext uri="{A12FA001-AC4F-418D-AE19-62706E023703}">
                      <ahyp:hlinkClr xmlns:ahyp="http://schemas.microsoft.com/office/drawing/2018/hyperlinkcolor" val="tx"/>
                    </a:ext>
                  </a:extLst>
                </a:hlinkClick>
              </a:rPr>
              <a:t> [10]</a:t>
            </a:r>
            <a:endParaRPr lang="en-US" sz="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74320" y="1188720"/>
            <a:ext cx="5943600" cy="3566160"/>
          </a:xfrm>
          <a:prstGeom prst="rect">
            <a:avLst/>
          </a:prstGeom>
          <a:solidFill>
            <a:srgbClr val="FFFFFF">
              <a:alpha val="80000"/>
            </a:srgbClr>
          </a:solidFill>
          <a:ln w="12700">
            <a:solidFill>
              <a:srgbClr val="FFFFFF">
                <a:alpha val="80000"/>
              </a:srgbClr>
            </a:solidFill>
            <a:prstDash val="solid"/>
          </a:ln>
        </p:spPr>
        <p:txBody>
          <a:bodyPr/>
          <a:lstStyle/>
          <a:p>
            <a:endParaRPr lang="en-US"/>
          </a:p>
        </p:txBody>
      </p:sp>
      <p:sp>
        <p:nvSpPr>
          <p:cNvPr id="3" name="Text 1"/>
          <p:cNvSpPr/>
          <p:nvPr/>
        </p:nvSpPr>
        <p:spPr>
          <a:xfrm>
            <a:off x="274320" y="274320"/>
            <a:ext cx="8595360" cy="502920"/>
          </a:xfrm>
          <a:prstGeom prst="rect">
            <a:avLst/>
          </a:prstGeom>
          <a:noFill/>
          <a:ln/>
        </p:spPr>
        <p:txBody>
          <a:bodyPr wrap="square" rtlCol="0" anchor="ctr"/>
          <a:lstStyle/>
          <a:p>
            <a:pPr marL="0" indent="0">
              <a:buNone/>
            </a:pPr>
            <a:r>
              <a:rPr lang="en-US" sz="2400" dirty="0">
                <a:solidFill>
                  <a:srgbClr val="030A18"/>
                </a:solidFill>
                <a:latin typeface="Arial" pitchFamily="34" charset="0"/>
                <a:ea typeface="Arial" pitchFamily="34" charset="-122"/>
                <a:cs typeface="Arial" pitchFamily="34" charset="-120"/>
              </a:rPr>
              <a:t>Crisis Background</a:t>
            </a:r>
            <a:endParaRPr lang="en-US" sz="2400" dirty="0"/>
          </a:p>
        </p:txBody>
      </p:sp>
      <p:sp>
        <p:nvSpPr>
          <p:cNvPr id="4" name="Text 2"/>
          <p:cNvSpPr/>
          <p:nvPr/>
        </p:nvSpPr>
        <p:spPr>
          <a:xfrm>
            <a:off x="457200" y="1463040"/>
            <a:ext cx="5029200" cy="731520"/>
          </a:xfrm>
          <a:prstGeom prst="rect">
            <a:avLst/>
          </a:prstGeom>
          <a:noFill/>
          <a:ln/>
        </p:spPr>
        <p:txBody>
          <a:bodyPr wrap="square" rtlCol="0" anchor="ctr"/>
          <a:lstStyle/>
          <a:p>
            <a:pPr marL="0" indent="0">
              <a:buNone/>
            </a:pPr>
            <a:r>
              <a:rPr lang="en-US" sz="1200" b="1" dirty="0">
                <a:solidFill>
                  <a:srgbClr val="030A18"/>
                </a:solidFill>
              </a:rPr>
              <a:t>In October 1962 the United States discovered Soviet nuclear missiles in Cuba.
Stakeholders &amp; interests</a:t>
            </a:r>
            <a:endParaRPr lang="en-US" sz="1200" dirty="0"/>
          </a:p>
        </p:txBody>
      </p:sp>
      <p:sp>
        <p:nvSpPr>
          <p:cNvPr id="5" name="Text 3"/>
          <p:cNvSpPr/>
          <p:nvPr/>
        </p:nvSpPr>
        <p:spPr>
          <a:xfrm>
            <a:off x="457200" y="2194560"/>
            <a:ext cx="5029200" cy="1097280"/>
          </a:xfrm>
          <a:prstGeom prst="rect">
            <a:avLst/>
          </a:prstGeom>
          <a:noFill/>
          <a:ln/>
        </p:spPr>
        <p:txBody>
          <a:bodyPr wrap="square" rtlCol="0" anchor="ctr"/>
          <a:lstStyle/>
          <a:p>
            <a:pPr marL="190500" indent="-190500">
              <a:buSzPct val="100000"/>
              <a:buChar char="•"/>
            </a:pPr>
            <a:r>
              <a:rPr lang="en-US" sz="1200" dirty="0">
                <a:solidFill>
                  <a:srgbClr val="030A18"/>
                </a:solidFill>
              </a:rPr>
              <a:t>United States: avoid a first‑strike advantage against the mainland and maintain global credibility.</a:t>
            </a:r>
            <a:endParaRPr lang="en-US" sz="1200" dirty="0"/>
          </a:p>
          <a:p>
            <a:pPr marL="190500" indent="-190500">
              <a:buSzPct val="100000"/>
              <a:buChar char="•"/>
            </a:pPr>
            <a:r>
              <a:rPr lang="en-US" sz="1200" dirty="0">
                <a:solidFill>
                  <a:srgbClr val="030A18"/>
                </a:solidFill>
              </a:rPr>
              <a:t>Soviet Union: protect Cuba and counterbalance US missiles in Turkey.</a:t>
            </a:r>
            <a:endParaRPr lang="en-US" sz="1200" dirty="0"/>
          </a:p>
          <a:p>
            <a:pPr marL="190500" indent="-190500">
              <a:buSzPct val="100000"/>
              <a:buChar char="•"/>
            </a:pPr>
            <a:r>
              <a:rPr lang="en-US" sz="1200" dirty="0">
                <a:solidFill>
                  <a:srgbClr val="030A18"/>
                </a:solidFill>
              </a:rPr>
              <a:t>Cuba: secure survival and deter another invasion.</a:t>
            </a:r>
            <a:endParaRPr lang="en-US" sz="1200" dirty="0"/>
          </a:p>
        </p:txBody>
      </p:sp>
      <p:sp>
        <p:nvSpPr>
          <p:cNvPr id="6" name="Text 4"/>
          <p:cNvSpPr/>
          <p:nvPr/>
        </p:nvSpPr>
        <p:spPr>
          <a:xfrm>
            <a:off x="457200" y="3291840"/>
            <a:ext cx="5029200" cy="365760"/>
          </a:xfrm>
          <a:prstGeom prst="rect">
            <a:avLst/>
          </a:prstGeom>
          <a:noFill/>
          <a:ln/>
        </p:spPr>
        <p:txBody>
          <a:bodyPr wrap="square" rtlCol="0" anchor="ctr"/>
          <a:lstStyle/>
          <a:p>
            <a:pPr marL="0" indent="0">
              <a:buNone/>
            </a:pPr>
            <a:r>
              <a:rPr lang="en-US" sz="1200" b="1" dirty="0">
                <a:solidFill>
                  <a:srgbClr val="030A18"/>
                </a:solidFill>
              </a:rPr>
              <a:t>Positions versus interests</a:t>
            </a:r>
            <a:endParaRPr lang="en-US" sz="1200" dirty="0"/>
          </a:p>
        </p:txBody>
      </p:sp>
      <p:sp>
        <p:nvSpPr>
          <p:cNvPr id="7" name="Text 5"/>
          <p:cNvSpPr/>
          <p:nvPr/>
        </p:nvSpPr>
        <p:spPr>
          <a:xfrm>
            <a:off x="457200" y="3657600"/>
            <a:ext cx="5029200" cy="1097280"/>
          </a:xfrm>
          <a:prstGeom prst="rect">
            <a:avLst/>
          </a:prstGeom>
          <a:noFill/>
          <a:ln/>
        </p:spPr>
        <p:txBody>
          <a:bodyPr wrap="square" rtlCol="0" anchor="ctr"/>
          <a:lstStyle/>
          <a:p>
            <a:pPr marL="190500" indent="-190500">
              <a:buSzPct val="100000"/>
              <a:buChar char="•"/>
            </a:pPr>
            <a:r>
              <a:rPr lang="en-US" sz="1200" dirty="0">
                <a:solidFill>
                  <a:srgbClr val="030A18"/>
                </a:solidFill>
              </a:rPr>
              <a:t>The US publicly demanded removal of the missiles but privately could accept other concessions such as removing Jupiter missiles from Turkey.</a:t>
            </a:r>
            <a:endParaRPr lang="en-US" sz="1200" dirty="0"/>
          </a:p>
          <a:p>
            <a:pPr marL="190500" indent="-190500">
              <a:buSzPct val="100000"/>
              <a:buChar char="•"/>
            </a:pPr>
            <a:r>
              <a:rPr lang="en-US" sz="1200" dirty="0">
                <a:solidFill>
                  <a:srgbClr val="030A18"/>
                </a:solidFill>
              </a:rPr>
              <a:t>The USSR positioned the deployment as defensive, though their interest was strategic parity.</a:t>
            </a:r>
            <a:endParaRPr lang="en-US" sz="1200" dirty="0"/>
          </a:p>
          <a:p>
            <a:pPr marL="190500" indent="-190500">
              <a:buSzPct val="100000"/>
              <a:buChar char="•"/>
            </a:pPr>
            <a:r>
              <a:rPr lang="en-US" sz="1200" dirty="0">
                <a:solidFill>
                  <a:srgbClr val="030A18"/>
                </a:solidFill>
              </a:rPr>
              <a:t>Cuba wanted sovereignty assurance more than missiles.</a:t>
            </a:r>
            <a:endParaRPr lang="en-US" sz="1200" dirty="0"/>
          </a:p>
        </p:txBody>
      </p:sp>
      <p:sp>
        <p:nvSpPr>
          <p:cNvPr id="8" name="Shape 6"/>
          <p:cNvSpPr/>
          <p:nvPr/>
        </p:nvSpPr>
        <p:spPr>
          <a:xfrm>
            <a:off x="5029200" y="1554480"/>
            <a:ext cx="914400" cy="914400"/>
          </a:xfrm>
          <a:prstGeom prst="ellipse">
            <a:avLst/>
          </a:prstGeom>
          <a:solidFill>
            <a:srgbClr val="A4B6B8"/>
          </a:solidFill>
          <a:ln w="12700">
            <a:solidFill>
              <a:srgbClr val="A4B6B8"/>
            </a:solidFill>
            <a:prstDash val="solid"/>
          </a:ln>
        </p:spPr>
        <p:txBody>
          <a:bodyPr/>
          <a:lstStyle/>
          <a:p>
            <a:endParaRPr lang="en-US"/>
          </a:p>
        </p:txBody>
      </p:sp>
      <p:sp>
        <p:nvSpPr>
          <p:cNvPr id="9" name="Text 7"/>
          <p:cNvSpPr/>
          <p:nvPr/>
        </p:nvSpPr>
        <p:spPr>
          <a:xfrm>
            <a:off x="5029200" y="1554480"/>
            <a:ext cx="914400" cy="914400"/>
          </a:xfrm>
          <a:prstGeom prst="rect">
            <a:avLst/>
          </a:prstGeom>
          <a:noFill/>
          <a:ln/>
        </p:spPr>
        <p:txBody>
          <a:bodyPr wrap="square" rtlCol="0" anchor="ctr"/>
          <a:lstStyle/>
          <a:p>
            <a:pPr marL="0" indent="0" algn="ctr">
              <a:buNone/>
            </a:pPr>
            <a:r>
              <a:rPr lang="en-US" sz="1200" dirty="0">
                <a:solidFill>
                  <a:srgbClr val="FFFFFF"/>
                </a:solidFill>
              </a:rPr>
              <a:t>U.S.</a:t>
            </a:r>
            <a:endParaRPr lang="en-US" sz="1200" dirty="0"/>
          </a:p>
        </p:txBody>
      </p:sp>
      <p:sp>
        <p:nvSpPr>
          <p:cNvPr id="10" name="Shape 8"/>
          <p:cNvSpPr/>
          <p:nvPr/>
        </p:nvSpPr>
        <p:spPr>
          <a:xfrm>
            <a:off x="7772400" y="1554480"/>
            <a:ext cx="914400" cy="914400"/>
          </a:xfrm>
          <a:prstGeom prst="ellipse">
            <a:avLst/>
          </a:prstGeom>
          <a:solidFill>
            <a:srgbClr val="97B1DF"/>
          </a:solidFill>
          <a:ln w="12700">
            <a:solidFill>
              <a:srgbClr val="97B1DF"/>
            </a:solidFill>
            <a:prstDash val="solid"/>
          </a:ln>
        </p:spPr>
        <p:txBody>
          <a:bodyPr/>
          <a:lstStyle/>
          <a:p>
            <a:endParaRPr lang="en-US"/>
          </a:p>
        </p:txBody>
      </p:sp>
      <p:sp>
        <p:nvSpPr>
          <p:cNvPr id="11" name="Text 9"/>
          <p:cNvSpPr/>
          <p:nvPr/>
        </p:nvSpPr>
        <p:spPr>
          <a:xfrm>
            <a:off x="7772400" y="1554480"/>
            <a:ext cx="914400" cy="914400"/>
          </a:xfrm>
          <a:prstGeom prst="rect">
            <a:avLst/>
          </a:prstGeom>
          <a:noFill/>
          <a:ln/>
        </p:spPr>
        <p:txBody>
          <a:bodyPr wrap="square" rtlCol="0" anchor="ctr"/>
          <a:lstStyle/>
          <a:p>
            <a:pPr marL="0" indent="0" algn="ctr">
              <a:buNone/>
            </a:pPr>
            <a:r>
              <a:rPr lang="en-US" sz="1200" dirty="0">
                <a:solidFill>
                  <a:srgbClr val="FFFFFF"/>
                </a:solidFill>
              </a:rPr>
              <a:t>USSR</a:t>
            </a:r>
            <a:endParaRPr lang="en-US" sz="1200" dirty="0"/>
          </a:p>
        </p:txBody>
      </p:sp>
      <p:sp>
        <p:nvSpPr>
          <p:cNvPr id="12" name="Shape 10"/>
          <p:cNvSpPr/>
          <p:nvPr/>
        </p:nvSpPr>
        <p:spPr>
          <a:xfrm>
            <a:off x="6400800" y="3108960"/>
            <a:ext cx="914400" cy="914400"/>
          </a:xfrm>
          <a:prstGeom prst="ellipse">
            <a:avLst/>
          </a:prstGeom>
          <a:solidFill>
            <a:srgbClr val="97B1DF"/>
          </a:solidFill>
          <a:ln w="12700">
            <a:solidFill>
              <a:srgbClr val="97B1DF"/>
            </a:solidFill>
            <a:prstDash val="solid"/>
          </a:ln>
        </p:spPr>
        <p:txBody>
          <a:bodyPr/>
          <a:lstStyle/>
          <a:p>
            <a:endParaRPr lang="en-US"/>
          </a:p>
        </p:txBody>
      </p:sp>
      <p:sp>
        <p:nvSpPr>
          <p:cNvPr id="13" name="Text 11"/>
          <p:cNvSpPr/>
          <p:nvPr/>
        </p:nvSpPr>
        <p:spPr>
          <a:xfrm>
            <a:off x="6400800" y="3108960"/>
            <a:ext cx="914400" cy="914400"/>
          </a:xfrm>
          <a:prstGeom prst="rect">
            <a:avLst/>
          </a:prstGeom>
          <a:noFill/>
          <a:ln/>
        </p:spPr>
        <p:txBody>
          <a:bodyPr wrap="square" rtlCol="0" anchor="ctr"/>
          <a:lstStyle/>
          <a:p>
            <a:pPr marL="0" indent="0" algn="ctr">
              <a:buNone/>
            </a:pPr>
            <a:r>
              <a:rPr lang="en-US" sz="1200" dirty="0">
                <a:solidFill>
                  <a:srgbClr val="FFFFFF"/>
                </a:solidFill>
              </a:rPr>
              <a:t>Cuba</a:t>
            </a:r>
            <a:endParaRPr lang="en-US" sz="1200" dirty="0"/>
          </a:p>
        </p:txBody>
      </p:sp>
      <p:sp>
        <p:nvSpPr>
          <p:cNvPr id="14" name="Shape 12"/>
          <p:cNvSpPr/>
          <p:nvPr/>
        </p:nvSpPr>
        <p:spPr>
          <a:xfrm rot="-1800000">
            <a:off x="5943600" y="2468880"/>
            <a:ext cx="1188720" cy="365760"/>
          </a:xfrm>
          <a:prstGeom prst="downArrow">
            <a:avLst/>
          </a:prstGeom>
          <a:solidFill>
            <a:srgbClr val="97B1DF"/>
          </a:solidFill>
          <a:ln w="12700">
            <a:solidFill>
              <a:srgbClr val="97B1DF"/>
            </a:solidFill>
            <a:prstDash val="solid"/>
          </a:ln>
        </p:spPr>
        <p:txBody>
          <a:bodyPr/>
          <a:lstStyle/>
          <a:p>
            <a:endParaRPr lang="en-US"/>
          </a:p>
        </p:txBody>
      </p:sp>
      <p:sp>
        <p:nvSpPr>
          <p:cNvPr id="15" name="Shape 13"/>
          <p:cNvSpPr/>
          <p:nvPr/>
        </p:nvSpPr>
        <p:spPr>
          <a:xfrm rot="1800000">
            <a:off x="7315200" y="2468880"/>
            <a:ext cx="1188720" cy="365760"/>
          </a:xfrm>
          <a:prstGeom prst="downArrow">
            <a:avLst/>
          </a:prstGeom>
          <a:solidFill>
            <a:srgbClr val="97B1DF"/>
          </a:solidFill>
          <a:ln w="12700">
            <a:solidFill>
              <a:srgbClr val="97B1DF"/>
            </a:solidFill>
            <a:prstDash val="solid"/>
          </a:ln>
        </p:spPr>
        <p:txBody>
          <a:bodyPr/>
          <a:lstStyle/>
          <a:p>
            <a:endParaRPr lang="en-US"/>
          </a:p>
        </p:txBody>
      </p:sp>
      <p:sp>
        <p:nvSpPr>
          <p:cNvPr id="16" name="Shape 14"/>
          <p:cNvSpPr/>
          <p:nvPr/>
        </p:nvSpPr>
        <p:spPr>
          <a:xfrm rot="5400000">
            <a:off x="6675120" y="2011680"/>
            <a:ext cx="548640" cy="365760"/>
          </a:xfrm>
          <a:prstGeom prst="downArrow">
            <a:avLst/>
          </a:prstGeom>
          <a:solidFill>
            <a:srgbClr val="97B1DF"/>
          </a:solidFill>
          <a:ln w="12700">
            <a:solidFill>
              <a:srgbClr val="97B1DF"/>
            </a:solidFill>
            <a:prstDash val="solid"/>
          </a:ln>
        </p:spPr>
        <p:txBody>
          <a:bodyPr/>
          <a:lstStyle/>
          <a:p>
            <a:endParaRPr lang="en-US"/>
          </a:p>
        </p:txBody>
      </p:sp>
      <p:sp>
        <p:nvSpPr>
          <p:cNvPr id="17" name="Text 15"/>
          <p:cNvSpPr/>
          <p:nvPr/>
        </p:nvSpPr>
        <p:spPr>
          <a:xfrm>
            <a:off x="457200" y="4777740"/>
            <a:ext cx="8229600" cy="228600"/>
          </a:xfrm>
          <a:prstGeom prst="rect">
            <a:avLst/>
          </a:prstGeom>
          <a:noFill/>
          <a:ln/>
        </p:spPr>
        <p:txBody>
          <a:bodyPr wrap="square" rtlCol="0" anchor="ctr"/>
          <a:lstStyle/>
          <a:p>
            <a:pPr marL="0" indent="0">
              <a:buNone/>
            </a:pPr>
            <a:r>
              <a:rPr lang="en-US" sz="600" u="sng" dirty="0">
                <a:solidFill>
                  <a:srgbClr val="0000FF"/>
                </a:solidFill>
                <a:hlinkClick r:id="rId4">
                  <a:extLst>
                    <a:ext uri="{A12FA001-AC4F-418D-AE19-62706E023703}">
                      <ahyp:hlinkClr xmlns:ahyp="http://schemas.microsoft.com/office/drawing/2018/hyperlinkcolor" val="tx"/>
                    </a:ext>
                  </a:extLst>
                </a:hlinkClick>
              </a:rPr>
              <a:t>[8]</a:t>
            </a:r>
            <a:endParaRPr lang="en-US" sz="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28600" y="1097280"/>
            <a:ext cx="8686800" cy="3749040"/>
          </a:xfrm>
          <a:prstGeom prst="rect">
            <a:avLst/>
          </a:prstGeom>
          <a:solidFill>
            <a:srgbClr val="FFFFFF">
              <a:alpha val="75000"/>
            </a:srgbClr>
          </a:solidFill>
          <a:ln w="12700">
            <a:solidFill>
              <a:srgbClr val="FFFFFF">
                <a:alpha val="75000"/>
              </a:srgbClr>
            </a:solidFill>
            <a:prstDash val="solid"/>
          </a:ln>
        </p:spPr>
        <p:txBody>
          <a:bodyPr/>
          <a:lstStyle/>
          <a:p>
            <a:endParaRPr lang="en-US"/>
          </a:p>
        </p:txBody>
      </p:sp>
      <p:sp>
        <p:nvSpPr>
          <p:cNvPr id="3" name="Text 1"/>
          <p:cNvSpPr/>
          <p:nvPr/>
        </p:nvSpPr>
        <p:spPr>
          <a:xfrm>
            <a:off x="274320" y="274320"/>
            <a:ext cx="8595360" cy="502920"/>
          </a:xfrm>
          <a:prstGeom prst="rect">
            <a:avLst/>
          </a:prstGeom>
          <a:noFill/>
          <a:ln/>
        </p:spPr>
        <p:txBody>
          <a:bodyPr wrap="square" rtlCol="0" anchor="ctr"/>
          <a:lstStyle/>
          <a:p>
            <a:pPr marL="0" indent="0">
              <a:buNone/>
            </a:pPr>
            <a:r>
              <a:rPr lang="en-US" sz="2400" dirty="0">
                <a:solidFill>
                  <a:srgbClr val="030A18"/>
                </a:solidFill>
                <a:latin typeface="Arial" pitchFamily="34" charset="0"/>
                <a:ea typeface="Arial" pitchFamily="34" charset="-122"/>
                <a:cs typeface="Arial" pitchFamily="34" charset="-120"/>
              </a:rPr>
              <a:t>Game Theory Basics</a:t>
            </a:r>
            <a:endParaRPr lang="en-US" sz="2400" dirty="0"/>
          </a:p>
        </p:txBody>
      </p:sp>
      <p:sp>
        <p:nvSpPr>
          <p:cNvPr id="4" name="Text 2"/>
          <p:cNvSpPr/>
          <p:nvPr/>
        </p:nvSpPr>
        <p:spPr>
          <a:xfrm>
            <a:off x="457200" y="1645920"/>
            <a:ext cx="5303520" cy="365760"/>
          </a:xfrm>
          <a:prstGeom prst="rect">
            <a:avLst/>
          </a:prstGeom>
          <a:noFill/>
          <a:ln/>
        </p:spPr>
        <p:txBody>
          <a:bodyPr wrap="square" rtlCol="0" anchor="ctr"/>
          <a:lstStyle/>
          <a:p>
            <a:pPr marL="0" indent="0">
              <a:buNone/>
            </a:pPr>
            <a:r>
              <a:rPr lang="en-US" sz="1200" b="1" dirty="0">
                <a:solidFill>
                  <a:srgbClr val="030A18"/>
                </a:solidFill>
              </a:rPr>
              <a:t>Zero‑sum vs Non‑zero‑sum</a:t>
            </a:r>
            <a:endParaRPr lang="en-US" sz="1200" dirty="0"/>
          </a:p>
        </p:txBody>
      </p:sp>
      <p:sp>
        <p:nvSpPr>
          <p:cNvPr id="5" name="Text 3"/>
          <p:cNvSpPr/>
          <p:nvPr/>
        </p:nvSpPr>
        <p:spPr>
          <a:xfrm>
            <a:off x="457200" y="1920240"/>
            <a:ext cx="5303520" cy="731520"/>
          </a:xfrm>
          <a:prstGeom prst="rect">
            <a:avLst/>
          </a:prstGeom>
          <a:noFill/>
          <a:ln/>
        </p:spPr>
        <p:txBody>
          <a:bodyPr wrap="square" rtlCol="0" anchor="ctr"/>
          <a:lstStyle/>
          <a:p>
            <a:pPr marL="190500" indent="-190500">
              <a:buSzPct val="100000"/>
              <a:buChar char="•"/>
            </a:pPr>
            <a:r>
              <a:rPr lang="en-US" sz="1200" dirty="0">
                <a:solidFill>
                  <a:srgbClr val="030A18"/>
                </a:solidFill>
              </a:rPr>
              <a:t>Zero‑sum games: one player’s gain equals the other’s loss (e.g., poker).</a:t>
            </a:r>
            <a:endParaRPr lang="en-US" sz="1200" dirty="0"/>
          </a:p>
          <a:p>
            <a:pPr marL="190500" indent="-190500">
              <a:buSzPct val="100000"/>
              <a:buChar char="•"/>
            </a:pPr>
            <a:endParaRPr lang="en-US" sz="1200" dirty="0"/>
          </a:p>
          <a:p>
            <a:pPr marL="190500" indent="-190500">
              <a:buSzPct val="100000"/>
              <a:buChar char="•"/>
            </a:pPr>
            <a:r>
              <a:rPr lang="en-US" sz="1200" dirty="0">
                <a:solidFill>
                  <a:srgbClr val="030A18"/>
                </a:solidFill>
              </a:rPr>
              <a:t>Non‑zero‑sum games: players can all win or lose; cooperation matters.</a:t>
            </a:r>
            <a:endParaRPr lang="en-US" sz="1200" dirty="0"/>
          </a:p>
        </p:txBody>
      </p:sp>
      <p:sp>
        <p:nvSpPr>
          <p:cNvPr id="6" name="Text 4"/>
          <p:cNvSpPr/>
          <p:nvPr/>
        </p:nvSpPr>
        <p:spPr>
          <a:xfrm>
            <a:off x="457200" y="2651760"/>
            <a:ext cx="5303520" cy="365760"/>
          </a:xfrm>
          <a:prstGeom prst="rect">
            <a:avLst/>
          </a:prstGeom>
          <a:noFill/>
          <a:ln/>
        </p:spPr>
        <p:txBody>
          <a:bodyPr wrap="square" rtlCol="0" anchor="ctr"/>
          <a:lstStyle/>
          <a:p>
            <a:pPr marL="0" indent="0">
              <a:buNone/>
            </a:pPr>
            <a:r>
              <a:rPr lang="en-US" sz="1200" b="1" dirty="0">
                <a:solidFill>
                  <a:srgbClr val="030A18"/>
                </a:solidFill>
              </a:rPr>
              <a:t>Simultaneous vs Sequential</a:t>
            </a:r>
            <a:endParaRPr lang="en-US" sz="1200" dirty="0"/>
          </a:p>
        </p:txBody>
      </p:sp>
      <p:sp>
        <p:nvSpPr>
          <p:cNvPr id="7" name="Text 5"/>
          <p:cNvSpPr/>
          <p:nvPr/>
        </p:nvSpPr>
        <p:spPr>
          <a:xfrm>
            <a:off x="457200" y="2926080"/>
            <a:ext cx="5303520" cy="822960"/>
          </a:xfrm>
          <a:prstGeom prst="rect">
            <a:avLst/>
          </a:prstGeom>
          <a:noFill/>
          <a:ln/>
        </p:spPr>
        <p:txBody>
          <a:bodyPr wrap="square" rtlCol="0" anchor="ctr"/>
          <a:lstStyle/>
          <a:p>
            <a:pPr marL="190500" indent="-190500">
              <a:buSzPct val="100000"/>
              <a:buChar char="•"/>
            </a:pPr>
            <a:r>
              <a:rPr lang="en-US" sz="1200" dirty="0">
                <a:solidFill>
                  <a:srgbClr val="030A18"/>
                </a:solidFill>
              </a:rPr>
              <a:t>Simultaneous games: moves occur without observing others (e.g., sealed bids).</a:t>
            </a:r>
            <a:endParaRPr lang="en-US" sz="1200" dirty="0"/>
          </a:p>
          <a:p>
            <a:pPr marL="190500" indent="-190500">
              <a:buSzPct val="100000"/>
              <a:buChar char="•"/>
            </a:pPr>
            <a:endParaRPr lang="en-US" sz="1200" dirty="0"/>
          </a:p>
          <a:p>
            <a:pPr marL="190500" indent="-190500">
              <a:buSzPct val="100000"/>
              <a:buChar char="•"/>
            </a:pPr>
            <a:r>
              <a:rPr lang="en-US" sz="1200" dirty="0">
                <a:solidFill>
                  <a:srgbClr val="030A18"/>
                </a:solidFill>
              </a:rPr>
              <a:t>Sequential games: players move in turns; often modelled in extensive form (e.g., chess).</a:t>
            </a:r>
            <a:endParaRPr lang="en-US" sz="1200" dirty="0"/>
          </a:p>
        </p:txBody>
      </p:sp>
      <p:sp>
        <p:nvSpPr>
          <p:cNvPr id="8" name="Text 6"/>
          <p:cNvSpPr/>
          <p:nvPr/>
        </p:nvSpPr>
        <p:spPr>
          <a:xfrm>
            <a:off x="457200" y="3749040"/>
            <a:ext cx="5303520" cy="365760"/>
          </a:xfrm>
          <a:prstGeom prst="rect">
            <a:avLst/>
          </a:prstGeom>
          <a:noFill/>
          <a:ln/>
        </p:spPr>
        <p:txBody>
          <a:bodyPr wrap="square" rtlCol="0" anchor="ctr"/>
          <a:lstStyle/>
          <a:p>
            <a:pPr marL="0" indent="0">
              <a:buNone/>
            </a:pPr>
            <a:r>
              <a:rPr lang="en-US" sz="1200" b="1" dirty="0">
                <a:solidFill>
                  <a:srgbClr val="030A18"/>
                </a:solidFill>
              </a:rPr>
              <a:t>Cooperative vs Non‑cooperative</a:t>
            </a:r>
            <a:endParaRPr lang="en-US" sz="1200" dirty="0"/>
          </a:p>
        </p:txBody>
      </p:sp>
      <p:sp>
        <p:nvSpPr>
          <p:cNvPr id="9" name="Text 7"/>
          <p:cNvSpPr/>
          <p:nvPr/>
        </p:nvSpPr>
        <p:spPr>
          <a:xfrm>
            <a:off x="457200" y="4023360"/>
            <a:ext cx="5303520" cy="548640"/>
          </a:xfrm>
          <a:prstGeom prst="rect">
            <a:avLst/>
          </a:prstGeom>
          <a:noFill/>
          <a:ln/>
        </p:spPr>
        <p:txBody>
          <a:bodyPr wrap="square" rtlCol="0" anchor="ctr"/>
          <a:lstStyle/>
          <a:p>
            <a:pPr marL="190500" indent="-190500">
              <a:buSzPct val="100000"/>
              <a:buChar char="•"/>
            </a:pPr>
            <a:r>
              <a:rPr lang="en-US" sz="1200" dirty="0">
                <a:solidFill>
                  <a:srgbClr val="030A18"/>
                </a:solidFill>
              </a:rPr>
              <a:t>Cooperative games allow enforceable contracts; non‑cooperative games rely on self‑enforcement.</a:t>
            </a:r>
            <a:endParaRPr lang="en-US" sz="1200" dirty="0"/>
          </a:p>
        </p:txBody>
      </p:sp>
      <p:pic>
        <p:nvPicPr>
          <p:cNvPr id="10" name="Image 0" descr="/home/oai/share/9dec966d-f56d-475c-baad-09469cb7aa15.png"/>
          <p:cNvPicPr>
            <a:picLocks noChangeAspect="1"/>
          </p:cNvPicPr>
          <p:nvPr/>
        </p:nvPicPr>
        <p:blipFill>
          <a:blip r:embed="rId4"/>
          <a:stretch>
            <a:fillRect/>
          </a:stretch>
        </p:blipFill>
        <p:spPr>
          <a:xfrm>
            <a:off x="5760720" y="2042160"/>
            <a:ext cx="2926080" cy="1950720"/>
          </a:xfrm>
          <a:prstGeom prst="rect">
            <a:avLst/>
          </a:prstGeom>
        </p:spPr>
      </p:pic>
      <p:sp>
        <p:nvSpPr>
          <p:cNvPr id="11" name="Text 8"/>
          <p:cNvSpPr/>
          <p:nvPr/>
        </p:nvSpPr>
        <p:spPr>
          <a:xfrm>
            <a:off x="457200" y="4777740"/>
            <a:ext cx="8229600" cy="228600"/>
          </a:xfrm>
          <a:prstGeom prst="rect">
            <a:avLst/>
          </a:prstGeom>
          <a:noFill/>
          <a:ln/>
        </p:spPr>
        <p:txBody>
          <a:bodyPr wrap="square" rtlCol="0" anchor="ctr"/>
          <a:lstStyle/>
          <a:p>
            <a:pPr marL="0" indent="0">
              <a:buNone/>
            </a:pPr>
            <a:r>
              <a:rPr lang="en-US" sz="600" u="sng" dirty="0">
                <a:solidFill>
                  <a:srgbClr val="0000FF"/>
                </a:solidFill>
                <a:hlinkClick r:id="rId5">
                  <a:extLst>
                    <a:ext uri="{A12FA001-AC4F-418D-AE19-62706E023703}">
                      <ahyp:hlinkClr xmlns:ahyp="http://schemas.microsoft.com/office/drawing/2018/hyperlinkcolor" val="tx"/>
                    </a:ext>
                  </a:extLst>
                </a:hlinkClick>
              </a:rPr>
              <a:t>[8]</a:t>
            </a:r>
            <a:endParaRPr lang="en-US" sz="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28600" y="1097280"/>
            <a:ext cx="8686800" cy="3749040"/>
          </a:xfrm>
          <a:prstGeom prst="rect">
            <a:avLst/>
          </a:prstGeom>
          <a:solidFill>
            <a:srgbClr val="FFFFFF">
              <a:alpha val="75000"/>
            </a:srgbClr>
          </a:solidFill>
          <a:ln w="12700">
            <a:solidFill>
              <a:srgbClr val="FFFFFF">
                <a:alpha val="75000"/>
              </a:srgbClr>
            </a:solidFill>
            <a:prstDash val="solid"/>
          </a:ln>
        </p:spPr>
        <p:txBody>
          <a:bodyPr/>
          <a:lstStyle/>
          <a:p>
            <a:endParaRPr lang="en-US"/>
          </a:p>
        </p:txBody>
      </p:sp>
      <p:sp>
        <p:nvSpPr>
          <p:cNvPr id="3" name="Text 1"/>
          <p:cNvSpPr/>
          <p:nvPr/>
        </p:nvSpPr>
        <p:spPr>
          <a:xfrm>
            <a:off x="274320" y="274320"/>
            <a:ext cx="8595360" cy="502920"/>
          </a:xfrm>
          <a:prstGeom prst="rect">
            <a:avLst/>
          </a:prstGeom>
          <a:noFill/>
          <a:ln/>
        </p:spPr>
        <p:txBody>
          <a:bodyPr wrap="square" rtlCol="0" anchor="ctr"/>
          <a:lstStyle/>
          <a:p>
            <a:pPr marL="0" indent="0">
              <a:buNone/>
            </a:pPr>
            <a:r>
              <a:rPr lang="en-US" sz="2400" dirty="0">
                <a:solidFill>
                  <a:srgbClr val="030A18"/>
                </a:solidFill>
                <a:latin typeface="Arial" pitchFamily="34" charset="0"/>
                <a:ea typeface="Arial" pitchFamily="34" charset="-122"/>
                <a:cs typeface="Arial" pitchFamily="34" charset="-120"/>
              </a:rPr>
              <a:t>Crisis as a Strategic Game</a:t>
            </a:r>
            <a:endParaRPr lang="en-US" sz="2400" dirty="0"/>
          </a:p>
        </p:txBody>
      </p:sp>
      <p:graphicFrame>
        <p:nvGraphicFramePr>
          <p:cNvPr id="6" name="Table 0"/>
          <p:cNvGraphicFramePr>
            <a:graphicFrameLocks noGrp="1"/>
          </p:cNvGraphicFramePr>
          <p:nvPr>
            <p:extLst>
              <p:ext uri="{D42A27DB-BD31-4B8C-83A1-F6EECF244321}">
                <p14:modId xmlns:p14="http://schemas.microsoft.com/office/powerpoint/2010/main" val="1579011935"/>
              </p:ext>
            </p:extLst>
          </p:nvPr>
        </p:nvGraphicFramePr>
        <p:xfrm>
          <a:off x="457200" y="1828800"/>
          <a:ext cx="5029200" cy="2103120"/>
        </p:xfrm>
        <a:graphic>
          <a:graphicData uri="http://schemas.openxmlformats.org/drawingml/2006/table">
            <a:tbl>
              <a:tblPr/>
              <a:tblGrid>
                <a:gridCol w="1463040">
                  <a:extLst>
                    <a:ext uri="{9D8B030D-6E8A-4147-A177-3AD203B41FA5}">
                      <a16:colId xmlns:a16="http://schemas.microsoft.com/office/drawing/2014/main" val="20000"/>
                    </a:ext>
                  </a:extLst>
                </a:gridCol>
                <a:gridCol w="1783080">
                  <a:extLst>
                    <a:ext uri="{9D8B030D-6E8A-4147-A177-3AD203B41FA5}">
                      <a16:colId xmlns:a16="http://schemas.microsoft.com/office/drawing/2014/main" val="20001"/>
                    </a:ext>
                  </a:extLst>
                </a:gridCol>
                <a:gridCol w="1783080">
                  <a:extLst>
                    <a:ext uri="{9D8B030D-6E8A-4147-A177-3AD203B41FA5}">
                      <a16:colId xmlns:a16="http://schemas.microsoft.com/office/drawing/2014/main" val="20002"/>
                    </a:ext>
                  </a:extLst>
                </a:gridCol>
              </a:tblGrid>
              <a:tr h="457200">
                <a:tc>
                  <a:txBody>
                    <a:bodyPr/>
                    <a:lstStyle/>
                    <a:p>
                      <a:pPr marL="0" indent="0">
                        <a:buNone/>
                      </a:pPr>
                      <a:endParaRPr lang="en-US" sz="1200" dirty="0"/>
                    </a:p>
                  </a:txBody>
                  <a:tcPr>
                    <a:lnL w="6350" cap="flat" cmpd="sng" algn="ctr">
                      <a:solidFill>
                        <a:srgbClr val="030A18"/>
                      </a:solidFill>
                      <a:prstDash val="solid"/>
                      <a:round/>
                      <a:headEnd type="none" w="med" len="med"/>
                      <a:tailEnd type="none" w="med" len="med"/>
                    </a:lnL>
                    <a:lnR w="6350" cap="flat" cmpd="sng" algn="ctr">
                      <a:solidFill>
                        <a:srgbClr val="030A18"/>
                      </a:solidFill>
                      <a:prstDash val="solid"/>
                      <a:round/>
                      <a:headEnd type="none" w="med" len="med"/>
                      <a:tailEnd type="none" w="med" len="med"/>
                    </a:lnR>
                    <a:lnT w="6350" cap="flat" cmpd="sng" algn="ctr">
                      <a:solidFill>
                        <a:srgbClr val="030A18"/>
                      </a:solidFill>
                      <a:prstDash val="solid"/>
                      <a:round/>
                      <a:headEnd type="none" w="med" len="med"/>
                      <a:tailEnd type="none" w="med" len="med"/>
                    </a:lnT>
                    <a:lnB w="6350" cap="flat" cmpd="sng" algn="ctr">
                      <a:solidFill>
                        <a:srgbClr val="030A18"/>
                      </a:solidFill>
                      <a:prstDash val="solid"/>
                      <a:round/>
                      <a:headEnd type="none" w="med" len="med"/>
                      <a:tailEnd type="none" w="med" len="med"/>
                    </a:lnB>
                    <a:solidFill>
                      <a:srgbClr val="F5F5F5"/>
                    </a:solidFill>
                  </a:tcPr>
                </a:tc>
                <a:tc>
                  <a:txBody>
                    <a:bodyPr/>
                    <a:lstStyle/>
                    <a:p>
                      <a:pPr marL="0" indent="0" algn="ctr">
                        <a:buNone/>
                      </a:pPr>
                      <a:r>
                        <a:rPr lang="en-US" sz="1200" dirty="0">
                          <a:solidFill>
                            <a:srgbClr val="FFFFFF"/>
                          </a:solidFill>
                        </a:rPr>
                        <a:t>USSR: Keep Missiles</a:t>
                      </a:r>
                      <a:endParaRPr lang="en-US" sz="1200" dirty="0"/>
                    </a:p>
                  </a:txBody>
                  <a:tcPr anchor="ctr">
                    <a:lnL w="6350" cap="flat" cmpd="sng" algn="ctr">
                      <a:solidFill>
                        <a:srgbClr val="030A18"/>
                      </a:solidFill>
                      <a:prstDash val="solid"/>
                      <a:round/>
                      <a:headEnd type="none" w="med" len="med"/>
                      <a:tailEnd type="none" w="med" len="med"/>
                    </a:lnL>
                    <a:lnR w="6350" cap="flat" cmpd="sng" algn="ctr">
                      <a:solidFill>
                        <a:srgbClr val="030A18"/>
                      </a:solidFill>
                      <a:prstDash val="solid"/>
                      <a:round/>
                      <a:headEnd type="none" w="med" len="med"/>
                      <a:tailEnd type="none" w="med" len="med"/>
                    </a:lnR>
                    <a:lnT w="6350" cap="flat" cmpd="sng" algn="ctr">
                      <a:solidFill>
                        <a:srgbClr val="030A18"/>
                      </a:solidFill>
                      <a:prstDash val="solid"/>
                      <a:round/>
                      <a:headEnd type="none" w="med" len="med"/>
                      <a:tailEnd type="none" w="med" len="med"/>
                    </a:lnT>
                    <a:lnB w="6350" cap="flat" cmpd="sng" algn="ctr">
                      <a:solidFill>
                        <a:srgbClr val="030A18"/>
                      </a:solidFill>
                      <a:prstDash val="solid"/>
                      <a:round/>
                      <a:headEnd type="none" w="med" len="med"/>
                      <a:tailEnd type="none" w="med" len="med"/>
                    </a:lnB>
                    <a:solidFill>
                      <a:srgbClr val="97B1DF"/>
                    </a:solidFill>
                  </a:tcPr>
                </a:tc>
                <a:tc>
                  <a:txBody>
                    <a:bodyPr/>
                    <a:lstStyle/>
                    <a:p>
                      <a:pPr marL="0" indent="0" algn="ctr">
                        <a:buNone/>
                      </a:pPr>
                      <a:r>
                        <a:rPr lang="en-US" sz="1200" dirty="0">
                          <a:solidFill>
                            <a:srgbClr val="FFFFFF"/>
                          </a:solidFill>
                        </a:rPr>
                        <a:t>USSR: Remove</a:t>
                      </a:r>
                      <a:endParaRPr lang="en-US" sz="1200" dirty="0"/>
                    </a:p>
                  </a:txBody>
                  <a:tcPr anchor="ctr">
                    <a:lnL w="6350" cap="flat" cmpd="sng" algn="ctr">
                      <a:solidFill>
                        <a:srgbClr val="030A18"/>
                      </a:solidFill>
                      <a:prstDash val="solid"/>
                      <a:round/>
                      <a:headEnd type="none" w="med" len="med"/>
                      <a:tailEnd type="none" w="med" len="med"/>
                    </a:lnL>
                    <a:lnR w="6350" cap="flat" cmpd="sng" algn="ctr">
                      <a:solidFill>
                        <a:srgbClr val="030A18"/>
                      </a:solidFill>
                      <a:prstDash val="solid"/>
                      <a:round/>
                      <a:headEnd type="none" w="med" len="med"/>
                      <a:tailEnd type="none" w="med" len="med"/>
                    </a:lnR>
                    <a:lnT w="6350" cap="flat" cmpd="sng" algn="ctr">
                      <a:solidFill>
                        <a:srgbClr val="030A18"/>
                      </a:solidFill>
                      <a:prstDash val="solid"/>
                      <a:round/>
                      <a:headEnd type="none" w="med" len="med"/>
                      <a:tailEnd type="none" w="med" len="med"/>
                    </a:lnT>
                    <a:lnB w="6350" cap="flat" cmpd="sng" algn="ctr">
                      <a:solidFill>
                        <a:srgbClr val="030A18"/>
                      </a:solidFill>
                      <a:prstDash val="solid"/>
                      <a:round/>
                      <a:headEnd type="none" w="med" len="med"/>
                      <a:tailEnd type="none" w="med" len="med"/>
                    </a:lnB>
                    <a:solidFill>
                      <a:srgbClr val="97B1DF"/>
                    </a:solidFill>
                  </a:tcPr>
                </a:tc>
                <a:extLst>
                  <a:ext uri="{0D108BD9-81ED-4DB2-BD59-A6C34878D82A}">
                    <a16:rowId xmlns:a16="http://schemas.microsoft.com/office/drawing/2014/main" val="10000"/>
                  </a:ext>
                </a:extLst>
              </a:tr>
              <a:tr h="822960">
                <a:tc>
                  <a:txBody>
                    <a:bodyPr/>
                    <a:lstStyle/>
                    <a:p>
                      <a:pPr marL="0" indent="0" algn="ctr">
                        <a:buNone/>
                      </a:pPr>
                      <a:r>
                        <a:rPr lang="en-US" sz="1200" dirty="0">
                          <a:solidFill>
                            <a:srgbClr val="FFFFFF"/>
                          </a:solidFill>
                        </a:rPr>
                        <a:t>US: Invade</a:t>
                      </a:r>
                      <a:endParaRPr lang="en-US" sz="1200" dirty="0"/>
                    </a:p>
                  </a:txBody>
                  <a:tcPr anchor="ctr">
                    <a:lnL w="6350" cap="flat" cmpd="sng" algn="ctr">
                      <a:solidFill>
                        <a:srgbClr val="030A18"/>
                      </a:solidFill>
                      <a:prstDash val="solid"/>
                      <a:round/>
                      <a:headEnd type="none" w="med" len="med"/>
                      <a:tailEnd type="none" w="med" len="med"/>
                    </a:lnL>
                    <a:lnR w="6350" cap="flat" cmpd="sng" algn="ctr">
                      <a:solidFill>
                        <a:srgbClr val="030A18"/>
                      </a:solidFill>
                      <a:prstDash val="solid"/>
                      <a:round/>
                      <a:headEnd type="none" w="med" len="med"/>
                      <a:tailEnd type="none" w="med" len="med"/>
                    </a:lnR>
                    <a:lnT w="6350" cap="flat" cmpd="sng" algn="ctr">
                      <a:solidFill>
                        <a:srgbClr val="030A18"/>
                      </a:solidFill>
                      <a:prstDash val="solid"/>
                      <a:round/>
                      <a:headEnd type="none" w="med" len="med"/>
                      <a:tailEnd type="none" w="med" len="med"/>
                    </a:lnT>
                    <a:lnB w="6350" cap="flat" cmpd="sng" algn="ctr">
                      <a:solidFill>
                        <a:srgbClr val="030A18"/>
                      </a:solidFill>
                      <a:prstDash val="solid"/>
                      <a:round/>
                      <a:headEnd type="none" w="med" len="med"/>
                      <a:tailEnd type="none" w="med" len="med"/>
                    </a:lnB>
                    <a:solidFill>
                      <a:srgbClr val="97B1DF"/>
                    </a:solidFill>
                  </a:tcPr>
                </a:tc>
                <a:tc>
                  <a:txBody>
                    <a:bodyPr/>
                    <a:lstStyle/>
                    <a:p>
                      <a:pPr marL="0" indent="0" algn="ctr">
                        <a:buNone/>
                      </a:pPr>
                      <a:r>
                        <a:rPr lang="en-US" sz="1200" dirty="0">
                          <a:solidFill>
                            <a:srgbClr val="030A18"/>
                          </a:solidFill>
                        </a:rPr>
                        <a:t>(-10, -10)</a:t>
                      </a:r>
                      <a:endParaRPr lang="en-US" sz="1200" dirty="0"/>
                    </a:p>
                  </a:txBody>
                  <a:tcPr anchor="ctr">
                    <a:lnL w="6350" cap="flat" cmpd="sng" algn="ctr">
                      <a:solidFill>
                        <a:srgbClr val="030A18"/>
                      </a:solidFill>
                      <a:prstDash val="solid"/>
                      <a:round/>
                      <a:headEnd type="none" w="med" len="med"/>
                      <a:tailEnd type="none" w="med" len="med"/>
                    </a:lnL>
                    <a:lnR w="6350" cap="flat" cmpd="sng" algn="ctr">
                      <a:solidFill>
                        <a:srgbClr val="030A18"/>
                      </a:solidFill>
                      <a:prstDash val="solid"/>
                      <a:round/>
                      <a:headEnd type="none" w="med" len="med"/>
                      <a:tailEnd type="none" w="med" len="med"/>
                    </a:lnR>
                    <a:lnT w="6350" cap="flat" cmpd="sng" algn="ctr">
                      <a:solidFill>
                        <a:srgbClr val="030A18"/>
                      </a:solidFill>
                      <a:prstDash val="solid"/>
                      <a:round/>
                      <a:headEnd type="none" w="med" len="med"/>
                      <a:tailEnd type="none" w="med" len="med"/>
                    </a:lnT>
                    <a:lnB w="6350" cap="flat" cmpd="sng" algn="ctr">
                      <a:solidFill>
                        <a:srgbClr val="030A18"/>
                      </a:solidFill>
                      <a:prstDash val="solid"/>
                      <a:round/>
                      <a:headEnd type="none" w="med" len="med"/>
                      <a:tailEnd type="none" w="med" len="med"/>
                    </a:lnB>
                    <a:solidFill>
                      <a:srgbClr val="FCE4D6"/>
                    </a:solidFill>
                  </a:tcPr>
                </a:tc>
                <a:tc>
                  <a:txBody>
                    <a:bodyPr/>
                    <a:lstStyle/>
                    <a:p>
                      <a:pPr marL="0" indent="0" algn="ctr">
                        <a:buNone/>
                      </a:pPr>
                      <a:r>
                        <a:rPr lang="en-US" sz="1200" dirty="0">
                          <a:solidFill>
                            <a:srgbClr val="030A18"/>
                          </a:solidFill>
                        </a:rPr>
                        <a:t>(3, -3)</a:t>
                      </a:r>
                      <a:endParaRPr lang="en-US" sz="1200" dirty="0"/>
                    </a:p>
                  </a:txBody>
                  <a:tcPr anchor="ctr">
                    <a:lnL w="6350" cap="flat" cmpd="sng" algn="ctr">
                      <a:solidFill>
                        <a:srgbClr val="030A18"/>
                      </a:solidFill>
                      <a:prstDash val="solid"/>
                      <a:round/>
                      <a:headEnd type="none" w="med" len="med"/>
                      <a:tailEnd type="none" w="med" len="med"/>
                    </a:lnL>
                    <a:lnR w="6350" cap="flat" cmpd="sng" algn="ctr">
                      <a:solidFill>
                        <a:srgbClr val="030A18"/>
                      </a:solidFill>
                      <a:prstDash val="solid"/>
                      <a:round/>
                      <a:headEnd type="none" w="med" len="med"/>
                      <a:tailEnd type="none" w="med" len="med"/>
                    </a:lnR>
                    <a:lnT w="6350" cap="flat" cmpd="sng" algn="ctr">
                      <a:solidFill>
                        <a:srgbClr val="030A18"/>
                      </a:solidFill>
                      <a:prstDash val="solid"/>
                      <a:round/>
                      <a:headEnd type="none" w="med" len="med"/>
                      <a:tailEnd type="none" w="med" len="med"/>
                    </a:lnT>
                    <a:lnB w="6350" cap="flat" cmpd="sng" algn="ctr">
                      <a:solidFill>
                        <a:srgbClr val="030A18"/>
                      </a:solidFill>
                      <a:prstDash val="solid"/>
                      <a:round/>
                      <a:headEnd type="none" w="med" len="med"/>
                      <a:tailEnd type="none" w="med" len="med"/>
                    </a:lnB>
                    <a:solidFill>
                      <a:srgbClr val="E2EFDA"/>
                    </a:solidFill>
                  </a:tcPr>
                </a:tc>
                <a:extLst>
                  <a:ext uri="{0D108BD9-81ED-4DB2-BD59-A6C34878D82A}">
                    <a16:rowId xmlns:a16="http://schemas.microsoft.com/office/drawing/2014/main" val="10001"/>
                  </a:ext>
                </a:extLst>
              </a:tr>
              <a:tr h="822960">
                <a:tc>
                  <a:txBody>
                    <a:bodyPr/>
                    <a:lstStyle/>
                    <a:p>
                      <a:pPr marL="0" indent="0" algn="ctr">
                        <a:buNone/>
                      </a:pPr>
                      <a:r>
                        <a:rPr lang="en-US" sz="1200" dirty="0">
                          <a:solidFill>
                            <a:srgbClr val="FFFFFF"/>
                          </a:solidFill>
                        </a:rPr>
                        <a:t>US: Blockade</a:t>
                      </a:r>
                      <a:endParaRPr lang="en-US" sz="1200" dirty="0"/>
                    </a:p>
                  </a:txBody>
                  <a:tcPr anchor="ctr">
                    <a:lnL w="6350" cap="flat" cmpd="sng" algn="ctr">
                      <a:solidFill>
                        <a:srgbClr val="030A18"/>
                      </a:solidFill>
                      <a:prstDash val="solid"/>
                      <a:round/>
                      <a:headEnd type="none" w="med" len="med"/>
                      <a:tailEnd type="none" w="med" len="med"/>
                    </a:lnL>
                    <a:lnR w="6350" cap="flat" cmpd="sng" algn="ctr">
                      <a:solidFill>
                        <a:srgbClr val="030A18"/>
                      </a:solidFill>
                      <a:prstDash val="solid"/>
                      <a:round/>
                      <a:headEnd type="none" w="med" len="med"/>
                      <a:tailEnd type="none" w="med" len="med"/>
                    </a:lnR>
                    <a:lnT w="6350" cap="flat" cmpd="sng" algn="ctr">
                      <a:solidFill>
                        <a:srgbClr val="030A18"/>
                      </a:solidFill>
                      <a:prstDash val="solid"/>
                      <a:round/>
                      <a:headEnd type="none" w="med" len="med"/>
                      <a:tailEnd type="none" w="med" len="med"/>
                    </a:lnT>
                    <a:lnB w="6350" cap="flat" cmpd="sng" algn="ctr">
                      <a:solidFill>
                        <a:srgbClr val="030A18"/>
                      </a:solidFill>
                      <a:prstDash val="solid"/>
                      <a:round/>
                      <a:headEnd type="none" w="med" len="med"/>
                      <a:tailEnd type="none" w="med" len="med"/>
                    </a:lnB>
                    <a:solidFill>
                      <a:srgbClr val="97B1DF"/>
                    </a:solidFill>
                  </a:tcPr>
                </a:tc>
                <a:tc>
                  <a:txBody>
                    <a:bodyPr/>
                    <a:lstStyle/>
                    <a:p>
                      <a:pPr marL="0" indent="0" algn="ctr">
                        <a:buNone/>
                      </a:pPr>
                      <a:r>
                        <a:rPr lang="en-US" sz="1200" dirty="0">
                          <a:solidFill>
                            <a:srgbClr val="030A18"/>
                          </a:solidFill>
                        </a:rPr>
                        <a:t>(-3, 3)</a:t>
                      </a:r>
                      <a:endParaRPr lang="en-US" sz="1200" dirty="0"/>
                    </a:p>
                  </a:txBody>
                  <a:tcPr anchor="ctr">
                    <a:lnL w="6350" cap="flat" cmpd="sng" algn="ctr">
                      <a:solidFill>
                        <a:srgbClr val="030A18"/>
                      </a:solidFill>
                      <a:prstDash val="solid"/>
                      <a:round/>
                      <a:headEnd type="none" w="med" len="med"/>
                      <a:tailEnd type="none" w="med" len="med"/>
                    </a:lnL>
                    <a:lnR w="6350" cap="flat" cmpd="sng" algn="ctr">
                      <a:solidFill>
                        <a:srgbClr val="030A18"/>
                      </a:solidFill>
                      <a:prstDash val="solid"/>
                      <a:round/>
                      <a:headEnd type="none" w="med" len="med"/>
                      <a:tailEnd type="none" w="med" len="med"/>
                    </a:lnR>
                    <a:lnT w="6350" cap="flat" cmpd="sng" algn="ctr">
                      <a:solidFill>
                        <a:srgbClr val="030A18"/>
                      </a:solidFill>
                      <a:prstDash val="solid"/>
                      <a:round/>
                      <a:headEnd type="none" w="med" len="med"/>
                      <a:tailEnd type="none" w="med" len="med"/>
                    </a:lnT>
                    <a:lnB w="6350" cap="flat" cmpd="sng" algn="ctr">
                      <a:solidFill>
                        <a:srgbClr val="030A18"/>
                      </a:solidFill>
                      <a:prstDash val="solid"/>
                      <a:round/>
                      <a:headEnd type="none" w="med" len="med"/>
                      <a:tailEnd type="none" w="med" len="med"/>
                    </a:lnB>
                    <a:solidFill>
                      <a:srgbClr val="E2EFDA"/>
                    </a:solidFill>
                  </a:tcPr>
                </a:tc>
                <a:tc>
                  <a:txBody>
                    <a:bodyPr/>
                    <a:lstStyle/>
                    <a:p>
                      <a:pPr marL="0" indent="0" algn="ctr">
                        <a:buNone/>
                      </a:pPr>
                      <a:r>
                        <a:rPr lang="en-US" sz="1200" dirty="0">
                          <a:solidFill>
                            <a:srgbClr val="030A18"/>
                          </a:solidFill>
                        </a:rPr>
                        <a:t>(2, 2)</a:t>
                      </a:r>
                      <a:endParaRPr lang="en-US" sz="1200" dirty="0"/>
                    </a:p>
                  </a:txBody>
                  <a:tcPr anchor="ctr">
                    <a:lnL w="6350" cap="flat" cmpd="sng" algn="ctr">
                      <a:solidFill>
                        <a:srgbClr val="030A18"/>
                      </a:solidFill>
                      <a:prstDash val="solid"/>
                      <a:round/>
                      <a:headEnd type="none" w="med" len="med"/>
                      <a:tailEnd type="none" w="med" len="med"/>
                    </a:lnL>
                    <a:lnR w="6350" cap="flat" cmpd="sng" algn="ctr">
                      <a:solidFill>
                        <a:srgbClr val="030A18"/>
                      </a:solidFill>
                      <a:prstDash val="solid"/>
                      <a:round/>
                      <a:headEnd type="none" w="med" len="med"/>
                      <a:tailEnd type="none" w="med" len="med"/>
                    </a:lnR>
                    <a:lnT w="6350" cap="flat" cmpd="sng" algn="ctr">
                      <a:solidFill>
                        <a:srgbClr val="030A18"/>
                      </a:solidFill>
                      <a:prstDash val="solid"/>
                      <a:round/>
                      <a:headEnd type="none" w="med" len="med"/>
                      <a:tailEnd type="none" w="med" len="med"/>
                    </a:lnT>
                    <a:lnB w="6350" cap="flat" cmpd="sng" algn="ctr">
                      <a:solidFill>
                        <a:srgbClr val="030A18"/>
                      </a:solidFill>
                      <a:prstDash val="solid"/>
                      <a:round/>
                      <a:headEnd type="none" w="med" len="med"/>
                      <a:tailEnd type="none" w="med" len="med"/>
                    </a:lnB>
                    <a:solidFill>
                      <a:srgbClr val="D9E1F2"/>
                    </a:solidFill>
                  </a:tcPr>
                </a:tc>
                <a:extLst>
                  <a:ext uri="{0D108BD9-81ED-4DB2-BD59-A6C34878D82A}">
                    <a16:rowId xmlns:a16="http://schemas.microsoft.com/office/drawing/2014/main" val="10002"/>
                  </a:ext>
                </a:extLst>
              </a:tr>
            </a:tbl>
          </a:graphicData>
        </a:graphic>
      </p:graphicFrame>
      <p:sp>
        <p:nvSpPr>
          <p:cNvPr id="5" name="Text 2"/>
          <p:cNvSpPr/>
          <p:nvPr/>
        </p:nvSpPr>
        <p:spPr>
          <a:xfrm>
            <a:off x="5760720" y="1965960"/>
            <a:ext cx="3108960" cy="274320"/>
          </a:xfrm>
          <a:prstGeom prst="rect">
            <a:avLst/>
          </a:prstGeom>
          <a:noFill/>
          <a:ln/>
        </p:spPr>
        <p:txBody>
          <a:bodyPr wrap="square" rtlCol="0" anchor="ctr"/>
          <a:lstStyle/>
          <a:p>
            <a:pPr marL="0" indent="0">
              <a:buNone/>
            </a:pPr>
            <a:r>
              <a:rPr lang="en-US" sz="1200" b="1" dirty="0">
                <a:solidFill>
                  <a:srgbClr val="030A18"/>
                </a:solidFill>
              </a:rPr>
              <a:t>Payoff matrix:</a:t>
            </a:r>
            <a:endParaRPr lang="en-US" sz="1200" dirty="0"/>
          </a:p>
        </p:txBody>
      </p:sp>
      <p:sp>
        <p:nvSpPr>
          <p:cNvPr id="4" name="Text 3"/>
          <p:cNvSpPr/>
          <p:nvPr/>
        </p:nvSpPr>
        <p:spPr>
          <a:xfrm>
            <a:off x="5760720" y="2240280"/>
            <a:ext cx="3108960" cy="457200"/>
          </a:xfrm>
          <a:prstGeom prst="rect">
            <a:avLst/>
          </a:prstGeom>
          <a:noFill/>
          <a:ln/>
        </p:spPr>
        <p:txBody>
          <a:bodyPr wrap="square" rtlCol="0" anchor="ctr"/>
          <a:lstStyle/>
          <a:p>
            <a:pPr marL="190500" indent="-190500">
              <a:buSzPct val="100000"/>
              <a:buChar char="•"/>
            </a:pPr>
            <a:r>
              <a:rPr lang="en-US" sz="1200" dirty="0">
                <a:solidFill>
                  <a:srgbClr val="030A18"/>
                </a:solidFill>
              </a:rPr>
              <a:t>The worst outcome (–10, –10) represents mutual aggression leading to nuclear war.</a:t>
            </a:r>
            <a:endParaRPr lang="en-US" sz="1200" dirty="0"/>
          </a:p>
        </p:txBody>
      </p:sp>
      <p:sp>
        <p:nvSpPr>
          <p:cNvPr id="7" name="Text 4"/>
          <p:cNvSpPr/>
          <p:nvPr/>
        </p:nvSpPr>
        <p:spPr>
          <a:xfrm>
            <a:off x="5760720" y="2651760"/>
            <a:ext cx="3108960" cy="457200"/>
          </a:xfrm>
          <a:prstGeom prst="rect">
            <a:avLst/>
          </a:prstGeom>
          <a:noFill/>
          <a:ln/>
        </p:spPr>
        <p:txBody>
          <a:bodyPr wrap="square" rtlCol="0" anchor="ctr"/>
          <a:lstStyle/>
          <a:p>
            <a:pPr marL="190500" indent="-190500">
              <a:buSzPct val="100000"/>
              <a:buChar char="•"/>
            </a:pPr>
            <a:r>
              <a:rPr lang="en-US" sz="1200" dirty="0">
                <a:solidFill>
                  <a:srgbClr val="030A18"/>
                </a:solidFill>
              </a:rPr>
              <a:t>Unilateral invasion or removal gives one side an advantage but risks retaliation.</a:t>
            </a:r>
            <a:endParaRPr lang="en-US" sz="1200" dirty="0"/>
          </a:p>
        </p:txBody>
      </p:sp>
      <p:sp>
        <p:nvSpPr>
          <p:cNvPr id="8" name="Text 5"/>
          <p:cNvSpPr/>
          <p:nvPr/>
        </p:nvSpPr>
        <p:spPr>
          <a:xfrm>
            <a:off x="5760720" y="3063240"/>
            <a:ext cx="3108960" cy="731520"/>
          </a:xfrm>
          <a:prstGeom prst="rect">
            <a:avLst/>
          </a:prstGeom>
          <a:noFill/>
          <a:ln/>
        </p:spPr>
        <p:txBody>
          <a:bodyPr wrap="square" rtlCol="0" anchor="ctr"/>
          <a:lstStyle/>
          <a:p>
            <a:pPr marL="190500" indent="-190500">
              <a:buSzPct val="100000"/>
              <a:buChar char="•"/>
            </a:pPr>
            <a:r>
              <a:rPr lang="en-US" sz="1200" dirty="0">
                <a:solidFill>
                  <a:srgbClr val="030A18"/>
                </a:solidFill>
              </a:rPr>
              <a:t>The best outcome (2, 2) arises when both compromise—this is a "Nash equilibrium" where neither side can improve their payoff by changing strategy alone.</a:t>
            </a:r>
            <a:endParaRPr lang="en-US" sz="1200" dirty="0"/>
          </a:p>
        </p:txBody>
      </p:sp>
      <p:sp>
        <p:nvSpPr>
          <p:cNvPr id="9" name="Text 6"/>
          <p:cNvSpPr/>
          <p:nvPr/>
        </p:nvSpPr>
        <p:spPr>
          <a:xfrm>
            <a:off x="457200" y="4777740"/>
            <a:ext cx="8229600" cy="228600"/>
          </a:xfrm>
          <a:prstGeom prst="rect">
            <a:avLst/>
          </a:prstGeom>
          <a:noFill/>
          <a:ln/>
        </p:spPr>
        <p:txBody>
          <a:bodyPr wrap="square" rtlCol="0" anchor="ctr"/>
          <a:lstStyle/>
          <a:p>
            <a:pPr marL="0" indent="0">
              <a:buNone/>
            </a:pPr>
            <a:r>
              <a:rPr lang="en-US" sz="600" u="sng" dirty="0">
                <a:solidFill>
                  <a:srgbClr val="0000FF"/>
                </a:solidFill>
                <a:hlinkClick r:id="rId4">
                  <a:extLst>
                    <a:ext uri="{A12FA001-AC4F-418D-AE19-62706E023703}">
                      <ahyp:hlinkClr xmlns:ahyp="http://schemas.microsoft.com/office/drawing/2018/hyperlinkcolor" val="tx"/>
                    </a:ext>
                  </a:extLst>
                </a:hlinkClick>
              </a:rPr>
              <a:t>[9]</a:t>
            </a:r>
            <a:r>
              <a:rPr lang="en-US" sz="600" u="sng" dirty="0">
                <a:solidFill>
                  <a:srgbClr val="0000FF"/>
                </a:solidFill>
                <a:hlinkClick r:id="rId5">
                  <a:extLst>
                    <a:ext uri="{A12FA001-AC4F-418D-AE19-62706E023703}">
                      <ahyp:hlinkClr xmlns:ahyp="http://schemas.microsoft.com/office/drawing/2018/hyperlinkcolor" val="tx"/>
                    </a:ext>
                  </a:extLst>
                </a:hlinkClick>
              </a:rPr>
              <a:t> [10]</a:t>
            </a:r>
            <a:endParaRPr lang="en-US" sz="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28600" y="1097280"/>
            <a:ext cx="8686800" cy="3749040"/>
          </a:xfrm>
          <a:prstGeom prst="rect">
            <a:avLst/>
          </a:prstGeom>
          <a:solidFill>
            <a:srgbClr val="FFFFFF">
              <a:alpha val="75000"/>
            </a:srgbClr>
          </a:solidFill>
          <a:ln w="12700">
            <a:solidFill>
              <a:srgbClr val="FFFFFF">
                <a:alpha val="75000"/>
              </a:srgbClr>
            </a:solidFill>
            <a:prstDash val="solid"/>
          </a:ln>
        </p:spPr>
        <p:txBody>
          <a:bodyPr/>
          <a:lstStyle/>
          <a:p>
            <a:endParaRPr lang="en-US"/>
          </a:p>
        </p:txBody>
      </p:sp>
      <p:sp>
        <p:nvSpPr>
          <p:cNvPr id="3" name="Text 1"/>
          <p:cNvSpPr/>
          <p:nvPr/>
        </p:nvSpPr>
        <p:spPr>
          <a:xfrm>
            <a:off x="274320" y="274320"/>
            <a:ext cx="8595360" cy="502920"/>
          </a:xfrm>
          <a:prstGeom prst="rect">
            <a:avLst/>
          </a:prstGeom>
          <a:noFill/>
          <a:ln/>
        </p:spPr>
        <p:txBody>
          <a:bodyPr wrap="square" rtlCol="0" anchor="ctr"/>
          <a:lstStyle/>
          <a:p>
            <a:pPr marL="0" indent="0">
              <a:buNone/>
            </a:pPr>
            <a:r>
              <a:rPr lang="en-US" sz="2400" dirty="0">
                <a:solidFill>
                  <a:srgbClr val="030A18"/>
                </a:solidFill>
                <a:latin typeface="Arial" pitchFamily="34" charset="0"/>
                <a:ea typeface="Arial" pitchFamily="34" charset="-122"/>
                <a:cs typeface="Arial" pitchFamily="34" charset="-120"/>
              </a:rPr>
              <a:t>Trust &amp; Verification</a:t>
            </a:r>
            <a:endParaRPr lang="en-US" sz="2400" dirty="0"/>
          </a:p>
        </p:txBody>
      </p:sp>
      <p:sp>
        <p:nvSpPr>
          <p:cNvPr id="4" name="Text 2"/>
          <p:cNvSpPr/>
          <p:nvPr/>
        </p:nvSpPr>
        <p:spPr>
          <a:xfrm>
            <a:off x="457200" y="1554480"/>
            <a:ext cx="5212080" cy="365760"/>
          </a:xfrm>
          <a:prstGeom prst="rect">
            <a:avLst/>
          </a:prstGeom>
          <a:noFill/>
          <a:ln/>
        </p:spPr>
        <p:txBody>
          <a:bodyPr wrap="square" rtlCol="0" anchor="ctr"/>
          <a:lstStyle/>
          <a:p>
            <a:pPr marL="0" indent="0">
              <a:buNone/>
            </a:pPr>
            <a:r>
              <a:rPr lang="en-US" sz="1200" b="1" dirty="0">
                <a:solidFill>
                  <a:srgbClr val="030A18"/>
                </a:solidFill>
              </a:rPr>
              <a:t>Why trust matters</a:t>
            </a:r>
            <a:endParaRPr lang="en-US" sz="1200" dirty="0"/>
          </a:p>
        </p:txBody>
      </p:sp>
      <p:sp>
        <p:nvSpPr>
          <p:cNvPr id="5" name="Text 3"/>
          <p:cNvSpPr/>
          <p:nvPr/>
        </p:nvSpPr>
        <p:spPr>
          <a:xfrm>
            <a:off x="457200" y="1920240"/>
            <a:ext cx="5212080" cy="914400"/>
          </a:xfrm>
          <a:prstGeom prst="rect">
            <a:avLst/>
          </a:prstGeom>
          <a:noFill/>
          <a:ln/>
        </p:spPr>
        <p:txBody>
          <a:bodyPr wrap="square" rtlCol="0" anchor="ctr"/>
          <a:lstStyle/>
          <a:p>
            <a:pPr marL="190500" indent="-190500">
              <a:buSzPct val="100000"/>
              <a:buChar char="•"/>
            </a:pPr>
            <a:r>
              <a:rPr lang="en-US" sz="1200" dirty="0">
                <a:solidFill>
                  <a:srgbClr val="030A18"/>
                </a:solidFill>
              </a:rPr>
              <a:t>Lack of trust imposes a "no‑trust tax" of extra legal safeguards and monitoring.</a:t>
            </a:r>
            <a:endParaRPr lang="en-US" sz="1200" dirty="0"/>
          </a:p>
          <a:p>
            <a:pPr marL="190500" indent="-190500">
              <a:buSzPct val="100000"/>
              <a:buChar char="•"/>
            </a:pPr>
            <a:endParaRPr lang="en-US" sz="1200" dirty="0"/>
          </a:p>
          <a:p>
            <a:pPr marL="190500" indent="-190500">
              <a:buSzPct val="100000"/>
              <a:buChar char="•"/>
            </a:pPr>
            <a:r>
              <a:rPr lang="en-US" sz="1200" dirty="0">
                <a:solidFill>
                  <a:srgbClr val="030A18"/>
                </a:solidFill>
              </a:rPr>
              <a:t>Trust accelerates agreements but must be paired with verification.</a:t>
            </a:r>
            <a:endParaRPr lang="en-US" sz="1200" dirty="0"/>
          </a:p>
        </p:txBody>
      </p:sp>
      <p:sp>
        <p:nvSpPr>
          <p:cNvPr id="6" name="Text 4"/>
          <p:cNvSpPr/>
          <p:nvPr/>
        </p:nvSpPr>
        <p:spPr>
          <a:xfrm>
            <a:off x="457200" y="2834640"/>
            <a:ext cx="5212080" cy="365760"/>
          </a:xfrm>
          <a:prstGeom prst="rect">
            <a:avLst/>
          </a:prstGeom>
          <a:noFill/>
          <a:ln/>
        </p:spPr>
        <p:txBody>
          <a:bodyPr wrap="square" rtlCol="0" anchor="ctr"/>
          <a:lstStyle/>
          <a:p>
            <a:pPr marL="0" indent="0">
              <a:buNone/>
            </a:pPr>
            <a:r>
              <a:rPr lang="en-US" sz="1200" b="1" dirty="0">
                <a:solidFill>
                  <a:srgbClr val="030A18"/>
                </a:solidFill>
              </a:rPr>
              <a:t>Building trust</a:t>
            </a:r>
            <a:endParaRPr lang="en-US" sz="1200" dirty="0"/>
          </a:p>
        </p:txBody>
      </p:sp>
      <p:sp>
        <p:nvSpPr>
          <p:cNvPr id="7" name="Text 5"/>
          <p:cNvSpPr/>
          <p:nvPr/>
        </p:nvSpPr>
        <p:spPr>
          <a:xfrm>
            <a:off x="457200" y="3200400"/>
            <a:ext cx="5212080" cy="1645920"/>
          </a:xfrm>
          <a:prstGeom prst="rect">
            <a:avLst/>
          </a:prstGeom>
          <a:noFill/>
          <a:ln/>
        </p:spPr>
        <p:txBody>
          <a:bodyPr wrap="square" rtlCol="0" anchor="ctr"/>
          <a:lstStyle/>
          <a:p>
            <a:pPr marL="190500" indent="-190500">
              <a:buSzPct val="100000"/>
              <a:buChar char="•"/>
            </a:pPr>
            <a:r>
              <a:rPr lang="en-US" sz="1200" dirty="0">
                <a:solidFill>
                  <a:srgbClr val="030A18"/>
                </a:solidFill>
              </a:rPr>
              <a:t>Distinguish capability from intention—check track records and resources.</a:t>
            </a:r>
            <a:endParaRPr lang="en-US" sz="1200" dirty="0"/>
          </a:p>
          <a:p>
            <a:pPr marL="190500" indent="-190500">
              <a:buSzPct val="100000"/>
              <a:buChar char="•"/>
            </a:pPr>
            <a:endParaRPr lang="en-US" sz="1200" dirty="0"/>
          </a:p>
          <a:p>
            <a:pPr marL="190500" indent="-190500">
              <a:buSzPct val="100000"/>
              <a:buChar char="•"/>
            </a:pPr>
            <a:r>
              <a:rPr lang="en-US" sz="1200" dirty="0">
                <a:solidFill>
                  <a:srgbClr val="030A18"/>
                </a:solidFill>
              </a:rPr>
              <a:t>Test integrity through small acts and look for consistency.</a:t>
            </a:r>
            <a:endParaRPr lang="en-US" sz="1200" dirty="0"/>
          </a:p>
          <a:p>
            <a:pPr marL="190500" indent="-190500">
              <a:buSzPct val="100000"/>
              <a:buChar char="•"/>
            </a:pPr>
            <a:endParaRPr lang="en-US" sz="1200" dirty="0"/>
          </a:p>
          <a:p>
            <a:pPr marL="190500" indent="-190500">
              <a:buSzPct val="100000"/>
              <a:buChar char="•"/>
            </a:pPr>
            <a:r>
              <a:rPr lang="en-US" sz="1200" dirty="0">
                <a:solidFill>
                  <a:srgbClr val="030A18"/>
                </a:solidFill>
              </a:rPr>
              <a:t>Use an "anti‑weaselling device": ask what will be delivered specifically and by when.</a:t>
            </a:r>
            <a:endParaRPr lang="en-US" sz="1200" dirty="0"/>
          </a:p>
        </p:txBody>
      </p:sp>
      <p:pic>
        <p:nvPicPr>
          <p:cNvPr id="8" name="Image 0" descr="/home/oai/share/e39d376b-8595-4690-aa56-df9dfa962f3d.png"/>
          <p:cNvPicPr>
            <a:picLocks noChangeAspect="1"/>
          </p:cNvPicPr>
          <p:nvPr/>
        </p:nvPicPr>
        <p:blipFill>
          <a:blip r:embed="rId4"/>
          <a:srcRect l="11111" r="11111"/>
          <a:stretch/>
        </p:blipFill>
        <p:spPr>
          <a:xfrm>
            <a:off x="5669280" y="1645920"/>
            <a:ext cx="3200400" cy="2743200"/>
          </a:xfrm>
          <a:prstGeom prst="rect">
            <a:avLst/>
          </a:prstGeom>
        </p:spPr>
      </p:pic>
      <p:sp>
        <p:nvSpPr>
          <p:cNvPr id="9" name="Text 6"/>
          <p:cNvSpPr/>
          <p:nvPr/>
        </p:nvSpPr>
        <p:spPr>
          <a:xfrm>
            <a:off x="457200" y="4777740"/>
            <a:ext cx="8229600" cy="228600"/>
          </a:xfrm>
          <a:prstGeom prst="rect">
            <a:avLst/>
          </a:prstGeom>
          <a:noFill/>
          <a:ln/>
        </p:spPr>
        <p:txBody>
          <a:bodyPr wrap="square" rtlCol="0" anchor="ctr"/>
          <a:lstStyle/>
          <a:p>
            <a:pPr marL="0" indent="0">
              <a:buNone/>
            </a:pPr>
            <a:r>
              <a:rPr lang="en-US" sz="600" u="sng" dirty="0">
                <a:solidFill>
                  <a:srgbClr val="0000FF"/>
                </a:solidFill>
                <a:hlinkClick r:id="rId5">
                  <a:extLst>
                    <a:ext uri="{A12FA001-AC4F-418D-AE19-62706E023703}">
                      <ahyp:hlinkClr xmlns:ahyp="http://schemas.microsoft.com/office/drawing/2018/hyperlinkcolor" val="tx"/>
                    </a:ext>
                  </a:extLst>
                </a:hlinkClick>
              </a:rPr>
              <a:t>[1]</a:t>
            </a:r>
            <a:r>
              <a:rPr lang="en-US" sz="600" u="sng" dirty="0">
                <a:solidFill>
                  <a:srgbClr val="0000FF"/>
                </a:solidFill>
                <a:hlinkClick r:id="rId6">
                  <a:extLst>
                    <a:ext uri="{A12FA001-AC4F-418D-AE19-62706E023703}">
                      <ahyp:hlinkClr xmlns:ahyp="http://schemas.microsoft.com/office/drawing/2018/hyperlinkcolor" val="tx"/>
                    </a:ext>
                  </a:extLst>
                </a:hlinkClick>
              </a:rPr>
              <a:t> [2]</a:t>
            </a:r>
            <a:r>
              <a:rPr lang="en-US" sz="600" u="sng" dirty="0">
                <a:solidFill>
                  <a:srgbClr val="0000FF"/>
                </a:solidFill>
                <a:hlinkClick r:id="rId7">
                  <a:extLst>
                    <a:ext uri="{A12FA001-AC4F-418D-AE19-62706E023703}">
                      <ahyp:hlinkClr xmlns:ahyp="http://schemas.microsoft.com/office/drawing/2018/hyperlinkcolor" val="tx"/>
                    </a:ext>
                  </a:extLst>
                </a:hlinkClick>
              </a:rPr>
              <a:t> [3]</a:t>
            </a:r>
            <a:r>
              <a:rPr lang="en-US" sz="600" u="sng" dirty="0">
                <a:solidFill>
                  <a:srgbClr val="0000FF"/>
                </a:solidFill>
                <a:hlinkClick r:id="rId8">
                  <a:extLst>
                    <a:ext uri="{A12FA001-AC4F-418D-AE19-62706E023703}">
                      <ahyp:hlinkClr xmlns:ahyp="http://schemas.microsoft.com/office/drawing/2018/hyperlinkcolor" val="tx"/>
                    </a:ext>
                  </a:extLst>
                </a:hlinkClick>
              </a:rPr>
              <a:t> [4]</a:t>
            </a:r>
            <a:endParaRPr lang="en-US" sz="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28600" y="1097280"/>
            <a:ext cx="8686800" cy="3749040"/>
          </a:xfrm>
          <a:prstGeom prst="rect">
            <a:avLst/>
          </a:prstGeom>
          <a:solidFill>
            <a:srgbClr val="FFFFFF">
              <a:alpha val="75000"/>
            </a:srgbClr>
          </a:solidFill>
          <a:ln w="12700">
            <a:solidFill>
              <a:srgbClr val="FFFFFF">
                <a:alpha val="75000"/>
              </a:srgbClr>
            </a:solidFill>
            <a:prstDash val="solid"/>
          </a:ln>
        </p:spPr>
        <p:txBody>
          <a:bodyPr/>
          <a:lstStyle/>
          <a:p>
            <a:endParaRPr lang="en-US"/>
          </a:p>
        </p:txBody>
      </p:sp>
      <p:sp>
        <p:nvSpPr>
          <p:cNvPr id="3" name="Text 1"/>
          <p:cNvSpPr/>
          <p:nvPr/>
        </p:nvSpPr>
        <p:spPr>
          <a:xfrm>
            <a:off x="274320" y="274320"/>
            <a:ext cx="8595360" cy="502920"/>
          </a:xfrm>
          <a:prstGeom prst="rect">
            <a:avLst/>
          </a:prstGeom>
          <a:noFill/>
          <a:ln/>
        </p:spPr>
        <p:txBody>
          <a:bodyPr wrap="square" rtlCol="0" anchor="ctr"/>
          <a:lstStyle/>
          <a:p>
            <a:pPr marL="0" indent="0">
              <a:buNone/>
            </a:pPr>
            <a:r>
              <a:rPr lang="en-US" sz="2400" dirty="0">
                <a:solidFill>
                  <a:srgbClr val="030A18"/>
                </a:solidFill>
                <a:latin typeface="Arial" pitchFamily="34" charset="0"/>
                <a:ea typeface="Arial" pitchFamily="34" charset="-122"/>
                <a:cs typeface="Arial" pitchFamily="34" charset="-120"/>
              </a:rPr>
              <a:t>Tit‑for‑Tat &amp; Repetition</a:t>
            </a:r>
            <a:endParaRPr lang="en-US" sz="2400" dirty="0"/>
          </a:p>
        </p:txBody>
      </p:sp>
      <p:sp>
        <p:nvSpPr>
          <p:cNvPr id="4" name="Text 2"/>
          <p:cNvSpPr/>
          <p:nvPr/>
        </p:nvSpPr>
        <p:spPr>
          <a:xfrm>
            <a:off x="457200" y="1554480"/>
            <a:ext cx="4937760" cy="365760"/>
          </a:xfrm>
          <a:prstGeom prst="rect">
            <a:avLst/>
          </a:prstGeom>
          <a:noFill/>
          <a:ln/>
        </p:spPr>
        <p:txBody>
          <a:bodyPr wrap="square" rtlCol="0" anchor="ctr"/>
          <a:lstStyle/>
          <a:p>
            <a:pPr marL="0" indent="0">
              <a:buNone/>
            </a:pPr>
            <a:r>
              <a:rPr lang="en-US" sz="1200" b="1" dirty="0">
                <a:solidFill>
                  <a:srgbClr val="030A18"/>
                </a:solidFill>
              </a:rPr>
              <a:t>Tit‑for‑tat strategy (Axelrod)</a:t>
            </a:r>
            <a:endParaRPr lang="en-US" sz="1200" dirty="0"/>
          </a:p>
        </p:txBody>
      </p:sp>
      <p:sp>
        <p:nvSpPr>
          <p:cNvPr id="5" name="Text 3"/>
          <p:cNvSpPr/>
          <p:nvPr/>
        </p:nvSpPr>
        <p:spPr>
          <a:xfrm>
            <a:off x="457200" y="1920240"/>
            <a:ext cx="4937760" cy="320040"/>
          </a:xfrm>
          <a:prstGeom prst="rect">
            <a:avLst/>
          </a:prstGeom>
          <a:noFill/>
          <a:ln/>
        </p:spPr>
        <p:txBody>
          <a:bodyPr wrap="square" rtlCol="0" anchor="ctr"/>
          <a:lstStyle/>
          <a:p>
            <a:pPr marL="190500" indent="-190500">
              <a:buSzPct val="100000"/>
              <a:buChar char="•"/>
            </a:pPr>
            <a:r>
              <a:rPr lang="en-US" sz="1200" dirty="0">
                <a:solidFill>
                  <a:srgbClr val="030A18"/>
                </a:solidFill>
              </a:rPr>
              <a:t>Cooperate first</a:t>
            </a:r>
            <a:endParaRPr lang="en-US" sz="1200" dirty="0"/>
          </a:p>
        </p:txBody>
      </p:sp>
      <p:sp>
        <p:nvSpPr>
          <p:cNvPr id="6" name="Text 4"/>
          <p:cNvSpPr/>
          <p:nvPr/>
        </p:nvSpPr>
        <p:spPr>
          <a:xfrm>
            <a:off x="457200" y="2240280"/>
            <a:ext cx="4937760" cy="320040"/>
          </a:xfrm>
          <a:prstGeom prst="rect">
            <a:avLst/>
          </a:prstGeom>
          <a:noFill/>
          <a:ln/>
        </p:spPr>
        <p:txBody>
          <a:bodyPr wrap="square" rtlCol="0" anchor="ctr"/>
          <a:lstStyle/>
          <a:p>
            <a:pPr marL="190500" indent="-190500">
              <a:buSzPct val="100000"/>
              <a:buChar char="•"/>
            </a:pPr>
            <a:r>
              <a:rPr lang="en-US" sz="1200" dirty="0">
                <a:solidFill>
                  <a:srgbClr val="030A18"/>
                </a:solidFill>
              </a:rPr>
              <a:t>Mirror the partner’s last move (reciprocate)</a:t>
            </a:r>
            <a:endParaRPr lang="en-US" sz="1200" dirty="0"/>
          </a:p>
        </p:txBody>
      </p:sp>
      <p:sp>
        <p:nvSpPr>
          <p:cNvPr id="7" name="Text 5"/>
          <p:cNvSpPr/>
          <p:nvPr/>
        </p:nvSpPr>
        <p:spPr>
          <a:xfrm>
            <a:off x="457200" y="2560320"/>
            <a:ext cx="4937760" cy="320040"/>
          </a:xfrm>
          <a:prstGeom prst="rect">
            <a:avLst/>
          </a:prstGeom>
          <a:noFill/>
          <a:ln/>
        </p:spPr>
        <p:txBody>
          <a:bodyPr wrap="square" rtlCol="0" anchor="ctr"/>
          <a:lstStyle/>
          <a:p>
            <a:pPr marL="190500" indent="-190500">
              <a:buSzPct val="100000"/>
              <a:buChar char="•"/>
            </a:pPr>
            <a:r>
              <a:rPr lang="en-US" sz="1200" dirty="0">
                <a:solidFill>
                  <a:srgbClr val="030A18"/>
                </a:solidFill>
              </a:rPr>
              <a:t>Forgive after one defection</a:t>
            </a:r>
            <a:endParaRPr lang="en-US" sz="1200" dirty="0"/>
          </a:p>
        </p:txBody>
      </p:sp>
      <p:sp>
        <p:nvSpPr>
          <p:cNvPr id="8" name="Text 6"/>
          <p:cNvSpPr/>
          <p:nvPr/>
        </p:nvSpPr>
        <p:spPr>
          <a:xfrm>
            <a:off x="457200" y="2880360"/>
            <a:ext cx="4937760" cy="320040"/>
          </a:xfrm>
          <a:prstGeom prst="rect">
            <a:avLst/>
          </a:prstGeom>
          <a:noFill/>
          <a:ln/>
        </p:spPr>
        <p:txBody>
          <a:bodyPr wrap="square" rtlCol="0" anchor="ctr"/>
          <a:lstStyle/>
          <a:p>
            <a:pPr marL="190500" indent="-190500">
              <a:buSzPct val="100000"/>
              <a:buChar char="•"/>
            </a:pPr>
            <a:r>
              <a:rPr lang="en-US" sz="1200" dirty="0">
                <a:solidFill>
                  <a:srgbClr val="030A18"/>
                </a:solidFill>
              </a:rPr>
              <a:t>Be clear about your rules</a:t>
            </a:r>
            <a:endParaRPr lang="en-US" sz="1200" dirty="0"/>
          </a:p>
        </p:txBody>
      </p:sp>
      <p:sp>
        <p:nvSpPr>
          <p:cNvPr id="9" name="Text 7"/>
          <p:cNvSpPr/>
          <p:nvPr/>
        </p:nvSpPr>
        <p:spPr>
          <a:xfrm>
            <a:off x="457200" y="3246120"/>
            <a:ext cx="4937760" cy="365760"/>
          </a:xfrm>
          <a:prstGeom prst="rect">
            <a:avLst/>
          </a:prstGeom>
          <a:noFill/>
          <a:ln/>
        </p:spPr>
        <p:txBody>
          <a:bodyPr wrap="square" rtlCol="0" anchor="ctr"/>
          <a:lstStyle/>
          <a:p>
            <a:pPr marL="0" indent="0">
              <a:buNone/>
            </a:pPr>
            <a:r>
              <a:rPr lang="en-US" sz="1200" b="1" dirty="0">
                <a:solidFill>
                  <a:srgbClr val="030A18"/>
                </a:solidFill>
              </a:rPr>
              <a:t>Repeated interactions matter</a:t>
            </a:r>
            <a:endParaRPr lang="en-US" sz="1200" dirty="0"/>
          </a:p>
        </p:txBody>
      </p:sp>
      <p:sp>
        <p:nvSpPr>
          <p:cNvPr id="10" name="Text 8"/>
          <p:cNvSpPr/>
          <p:nvPr/>
        </p:nvSpPr>
        <p:spPr>
          <a:xfrm>
            <a:off x="457200" y="3611880"/>
            <a:ext cx="4937760" cy="457200"/>
          </a:xfrm>
          <a:prstGeom prst="rect">
            <a:avLst/>
          </a:prstGeom>
          <a:noFill/>
          <a:ln/>
        </p:spPr>
        <p:txBody>
          <a:bodyPr wrap="square" rtlCol="0" anchor="ctr"/>
          <a:lstStyle/>
          <a:p>
            <a:pPr marL="190500" indent="-190500">
              <a:buSzPct val="100000"/>
              <a:buChar char="•"/>
            </a:pPr>
            <a:r>
              <a:rPr lang="en-US" sz="1200" dirty="0">
                <a:solidFill>
                  <a:srgbClr val="030A18"/>
                </a:solidFill>
              </a:rPr>
              <a:t>In repeated games, reputation encourages cooperation—defection invites retaliation.</a:t>
            </a:r>
            <a:endParaRPr lang="en-US" sz="1200" dirty="0"/>
          </a:p>
        </p:txBody>
      </p:sp>
      <p:sp>
        <p:nvSpPr>
          <p:cNvPr id="11" name="Text 9"/>
          <p:cNvSpPr/>
          <p:nvPr/>
        </p:nvSpPr>
        <p:spPr>
          <a:xfrm>
            <a:off x="457200" y="4023360"/>
            <a:ext cx="4937760" cy="457200"/>
          </a:xfrm>
          <a:prstGeom prst="rect">
            <a:avLst/>
          </a:prstGeom>
          <a:noFill/>
          <a:ln/>
        </p:spPr>
        <p:txBody>
          <a:bodyPr wrap="square" rtlCol="0" anchor="ctr"/>
          <a:lstStyle/>
          <a:p>
            <a:pPr marL="190500" indent="-190500">
              <a:buSzPct val="100000"/>
              <a:buChar char="•"/>
            </a:pPr>
            <a:r>
              <a:rPr lang="en-US" sz="1200" dirty="0">
                <a:solidFill>
                  <a:srgbClr val="030A18"/>
                </a:solidFill>
              </a:rPr>
              <a:t>One‑off players should seek experienced help to avoid exploitation.</a:t>
            </a:r>
            <a:endParaRPr lang="en-US" sz="1200" dirty="0"/>
          </a:p>
        </p:txBody>
      </p:sp>
      <p:graphicFrame>
        <p:nvGraphicFramePr>
          <p:cNvPr id="12" name="Chart 0"/>
          <p:cNvGraphicFramePr/>
          <p:nvPr/>
        </p:nvGraphicFramePr>
        <p:xfrm>
          <a:off x="5760720" y="2011680"/>
          <a:ext cx="3291840" cy="2286000"/>
        </p:xfrm>
        <a:graphic>
          <a:graphicData uri="http://schemas.openxmlformats.org/drawingml/2006/chart">
            <c:chart xmlns:c="http://schemas.openxmlformats.org/drawingml/2006/chart" xmlns:r="http://schemas.openxmlformats.org/officeDocument/2006/relationships" r:id="rId4"/>
          </a:graphicData>
        </a:graphic>
      </p:graphicFrame>
      <p:sp>
        <p:nvSpPr>
          <p:cNvPr id="13" name="Text 10"/>
          <p:cNvSpPr/>
          <p:nvPr/>
        </p:nvSpPr>
        <p:spPr>
          <a:xfrm>
            <a:off x="457200" y="4777740"/>
            <a:ext cx="8229600" cy="228600"/>
          </a:xfrm>
          <a:prstGeom prst="rect">
            <a:avLst/>
          </a:prstGeom>
          <a:noFill/>
          <a:ln/>
        </p:spPr>
        <p:txBody>
          <a:bodyPr wrap="square" rtlCol="0" anchor="ctr"/>
          <a:lstStyle/>
          <a:p>
            <a:pPr marL="0" indent="0">
              <a:buNone/>
            </a:pPr>
            <a:r>
              <a:rPr lang="en-US" sz="600" u="sng" dirty="0">
                <a:solidFill>
                  <a:srgbClr val="0000FF"/>
                </a:solidFill>
                <a:hlinkClick r:id="rId5">
                  <a:extLst>
                    <a:ext uri="{A12FA001-AC4F-418D-AE19-62706E023703}">
                      <ahyp:hlinkClr xmlns:ahyp="http://schemas.microsoft.com/office/drawing/2018/hyperlinkcolor" val="tx"/>
                    </a:ext>
                  </a:extLst>
                </a:hlinkClick>
              </a:rPr>
              <a:t>[5]</a:t>
            </a:r>
            <a:r>
              <a:rPr lang="en-US" sz="600" u="sng" dirty="0">
                <a:solidFill>
                  <a:srgbClr val="0000FF"/>
                </a:solidFill>
                <a:hlinkClick r:id="rId6">
                  <a:extLst>
                    <a:ext uri="{A12FA001-AC4F-418D-AE19-62706E023703}">
                      <ahyp:hlinkClr xmlns:ahyp="http://schemas.microsoft.com/office/drawing/2018/hyperlinkcolor" val="tx"/>
                    </a:ext>
                  </a:extLst>
                </a:hlinkClick>
              </a:rPr>
              <a:t> [6]</a:t>
            </a:r>
            <a:r>
              <a:rPr lang="en-US" sz="600" u="sng" dirty="0">
                <a:solidFill>
                  <a:srgbClr val="0000FF"/>
                </a:solidFill>
                <a:hlinkClick r:id="rId7">
                  <a:extLst>
                    <a:ext uri="{A12FA001-AC4F-418D-AE19-62706E023703}">
                      <ahyp:hlinkClr xmlns:ahyp="http://schemas.microsoft.com/office/drawing/2018/hyperlinkcolor" val="tx"/>
                    </a:ext>
                  </a:extLst>
                </a:hlinkClick>
              </a:rPr>
              <a:t> [11]</a:t>
            </a:r>
            <a:r>
              <a:rPr lang="en-US" sz="600" u="sng" dirty="0">
                <a:solidFill>
                  <a:srgbClr val="0000FF"/>
                </a:solidFill>
                <a:hlinkClick r:id="rId8">
                  <a:extLst>
                    <a:ext uri="{A12FA001-AC4F-418D-AE19-62706E023703}">
                      <ahyp:hlinkClr xmlns:ahyp="http://schemas.microsoft.com/office/drawing/2018/hyperlinkcolor" val="tx"/>
                    </a:ext>
                  </a:extLst>
                </a:hlinkClick>
              </a:rPr>
              <a:t> [13]</a:t>
            </a:r>
            <a:endParaRPr lang="en-US" sz="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28600" y="1097280"/>
            <a:ext cx="8686800" cy="3749040"/>
          </a:xfrm>
          <a:prstGeom prst="rect">
            <a:avLst/>
          </a:prstGeom>
          <a:solidFill>
            <a:srgbClr val="FFFFFF">
              <a:alpha val="75000"/>
            </a:srgbClr>
          </a:solidFill>
          <a:ln w="12700">
            <a:solidFill>
              <a:srgbClr val="FFFFFF">
                <a:alpha val="75000"/>
              </a:srgbClr>
            </a:solidFill>
            <a:prstDash val="solid"/>
          </a:ln>
        </p:spPr>
        <p:txBody>
          <a:bodyPr/>
          <a:lstStyle/>
          <a:p>
            <a:endParaRPr lang="en-US"/>
          </a:p>
        </p:txBody>
      </p:sp>
      <p:sp>
        <p:nvSpPr>
          <p:cNvPr id="3" name="Text 1"/>
          <p:cNvSpPr/>
          <p:nvPr/>
        </p:nvSpPr>
        <p:spPr>
          <a:xfrm>
            <a:off x="274320" y="274320"/>
            <a:ext cx="8595360" cy="502920"/>
          </a:xfrm>
          <a:prstGeom prst="rect">
            <a:avLst/>
          </a:prstGeom>
          <a:noFill/>
          <a:ln/>
        </p:spPr>
        <p:txBody>
          <a:bodyPr wrap="square" rtlCol="0" anchor="ctr"/>
          <a:lstStyle/>
          <a:p>
            <a:pPr marL="0" indent="0">
              <a:buNone/>
            </a:pPr>
            <a:r>
              <a:rPr lang="en-US" sz="2400" dirty="0">
                <a:solidFill>
                  <a:srgbClr val="030A18"/>
                </a:solidFill>
                <a:latin typeface="Arial" pitchFamily="34" charset="0"/>
                <a:ea typeface="Arial" pitchFamily="34" charset="-122"/>
                <a:cs typeface="Arial" pitchFamily="34" charset="-120"/>
              </a:rPr>
              <a:t>Difficult &amp; Untrustworthy Negotiators</a:t>
            </a:r>
            <a:endParaRPr lang="en-US" sz="2400" dirty="0"/>
          </a:p>
        </p:txBody>
      </p:sp>
      <p:sp>
        <p:nvSpPr>
          <p:cNvPr id="4" name="Text 2"/>
          <p:cNvSpPr/>
          <p:nvPr/>
        </p:nvSpPr>
        <p:spPr>
          <a:xfrm>
            <a:off x="457200" y="1554480"/>
            <a:ext cx="6126480" cy="365760"/>
          </a:xfrm>
          <a:prstGeom prst="rect">
            <a:avLst/>
          </a:prstGeom>
          <a:noFill/>
          <a:ln/>
        </p:spPr>
        <p:txBody>
          <a:bodyPr wrap="square" rtlCol="0" anchor="ctr"/>
          <a:lstStyle/>
          <a:p>
            <a:pPr marL="0" indent="0">
              <a:buNone/>
            </a:pPr>
            <a:r>
              <a:rPr lang="en-US" sz="1200" b="1" dirty="0">
                <a:solidFill>
                  <a:srgbClr val="030A18"/>
                </a:solidFill>
              </a:rPr>
              <a:t>Extreme cases are rare</a:t>
            </a:r>
            <a:endParaRPr lang="en-US" sz="1200" dirty="0"/>
          </a:p>
        </p:txBody>
      </p:sp>
      <p:sp>
        <p:nvSpPr>
          <p:cNvPr id="5" name="Text 3"/>
          <p:cNvSpPr/>
          <p:nvPr/>
        </p:nvSpPr>
        <p:spPr>
          <a:xfrm>
            <a:off x="457200" y="1920240"/>
            <a:ext cx="5669280" cy="457200"/>
          </a:xfrm>
          <a:prstGeom prst="rect">
            <a:avLst/>
          </a:prstGeom>
          <a:noFill/>
          <a:ln/>
        </p:spPr>
        <p:txBody>
          <a:bodyPr wrap="square" rtlCol="0" anchor="ctr"/>
          <a:lstStyle/>
          <a:p>
            <a:pPr marL="190500" indent="-190500">
              <a:buSzPct val="100000"/>
              <a:buChar char="•"/>
            </a:pPr>
            <a:r>
              <a:rPr lang="en-US" sz="1200" dirty="0">
                <a:solidFill>
                  <a:srgbClr val="030A18"/>
                </a:solidFill>
              </a:rPr>
              <a:t>Only ~1% of people are true psychopaths. They lack empathy and respond only to self‑interest.</a:t>
            </a:r>
            <a:endParaRPr lang="en-US" sz="1200" dirty="0"/>
          </a:p>
        </p:txBody>
      </p:sp>
      <p:sp>
        <p:nvSpPr>
          <p:cNvPr id="6" name="Text 4"/>
          <p:cNvSpPr/>
          <p:nvPr/>
        </p:nvSpPr>
        <p:spPr>
          <a:xfrm>
            <a:off x="457200" y="2377440"/>
            <a:ext cx="5669280" cy="640080"/>
          </a:xfrm>
          <a:prstGeom prst="rect">
            <a:avLst/>
          </a:prstGeom>
          <a:noFill/>
          <a:ln/>
        </p:spPr>
        <p:txBody>
          <a:bodyPr wrap="square" rtlCol="0" anchor="ctr"/>
          <a:lstStyle/>
          <a:p>
            <a:pPr marL="190500" indent="-190500">
              <a:buSzPct val="100000"/>
              <a:buChar char="•"/>
            </a:pPr>
            <a:r>
              <a:rPr lang="en-US" sz="1200" dirty="0">
                <a:solidFill>
                  <a:srgbClr val="030A18"/>
                </a:solidFill>
              </a:rPr>
              <a:t>Use the "crocodile" strategy: limit their ability to harm, lure them with incentives, block escape routes, and have a back‑up plan.</a:t>
            </a:r>
            <a:endParaRPr lang="en-US" sz="1200" dirty="0"/>
          </a:p>
        </p:txBody>
      </p:sp>
      <p:sp>
        <p:nvSpPr>
          <p:cNvPr id="7" name="Text 5"/>
          <p:cNvSpPr/>
          <p:nvPr/>
        </p:nvSpPr>
        <p:spPr>
          <a:xfrm>
            <a:off x="457200" y="3017520"/>
            <a:ext cx="5669280" cy="457200"/>
          </a:xfrm>
          <a:prstGeom prst="rect">
            <a:avLst/>
          </a:prstGeom>
          <a:noFill/>
          <a:ln/>
        </p:spPr>
        <p:txBody>
          <a:bodyPr wrap="square" rtlCol="0" anchor="ctr"/>
          <a:lstStyle/>
          <a:p>
            <a:pPr marL="190500" indent="-190500">
              <a:buSzPct val="100000"/>
              <a:buChar char="•"/>
            </a:pPr>
            <a:r>
              <a:rPr lang="en-US" sz="1200" dirty="0">
                <a:solidFill>
                  <a:srgbClr val="030A18"/>
                </a:solidFill>
              </a:rPr>
              <a:t>Appeal to their interests—fairness arguments rarely work.</a:t>
            </a:r>
            <a:endParaRPr lang="en-US" sz="1200" dirty="0"/>
          </a:p>
        </p:txBody>
      </p:sp>
      <p:sp>
        <p:nvSpPr>
          <p:cNvPr id="8" name="Text 6"/>
          <p:cNvSpPr/>
          <p:nvPr/>
        </p:nvSpPr>
        <p:spPr>
          <a:xfrm>
            <a:off x="457200" y="3474720"/>
            <a:ext cx="6126480" cy="365760"/>
          </a:xfrm>
          <a:prstGeom prst="rect">
            <a:avLst/>
          </a:prstGeom>
          <a:noFill/>
          <a:ln/>
        </p:spPr>
        <p:txBody>
          <a:bodyPr wrap="square" rtlCol="0" anchor="ctr"/>
          <a:lstStyle/>
          <a:p>
            <a:pPr marL="0" indent="0">
              <a:buNone/>
            </a:pPr>
            <a:r>
              <a:rPr lang="en-US" sz="1200" b="1" dirty="0">
                <a:solidFill>
                  <a:srgbClr val="030A18"/>
                </a:solidFill>
              </a:rPr>
              <a:t>Application</a:t>
            </a:r>
            <a:endParaRPr lang="en-US" sz="1200" dirty="0"/>
          </a:p>
        </p:txBody>
      </p:sp>
      <p:sp>
        <p:nvSpPr>
          <p:cNvPr id="9" name="Text 7"/>
          <p:cNvSpPr/>
          <p:nvPr/>
        </p:nvSpPr>
        <p:spPr>
          <a:xfrm>
            <a:off x="457200" y="3840480"/>
            <a:ext cx="5669280" cy="731520"/>
          </a:xfrm>
          <a:prstGeom prst="rect">
            <a:avLst/>
          </a:prstGeom>
          <a:noFill/>
          <a:ln/>
        </p:spPr>
        <p:txBody>
          <a:bodyPr wrap="square" rtlCol="0" anchor="ctr"/>
          <a:lstStyle/>
          <a:p>
            <a:pPr marL="190500" indent="-190500">
              <a:buSzPct val="100000"/>
              <a:buChar char="•"/>
            </a:pPr>
            <a:r>
              <a:rPr lang="en-US" sz="1200" dirty="0">
                <a:solidFill>
                  <a:srgbClr val="030A18"/>
                </a:solidFill>
              </a:rPr>
              <a:t>The Cuban Missile Crisis involved rational actors, not psychopaths. Yet contingency planning, enforcement mechanisms and incentives (removing missiles from Turkey) were critical.</a:t>
            </a:r>
            <a:endParaRPr lang="en-US" sz="1200" dirty="0"/>
          </a:p>
        </p:txBody>
      </p:sp>
      <p:sp>
        <p:nvSpPr>
          <p:cNvPr id="10" name="Text 8"/>
          <p:cNvSpPr/>
          <p:nvPr/>
        </p:nvSpPr>
        <p:spPr>
          <a:xfrm>
            <a:off x="457200" y="4480560"/>
            <a:ext cx="5669280" cy="548640"/>
          </a:xfrm>
          <a:prstGeom prst="rect">
            <a:avLst/>
          </a:prstGeom>
          <a:noFill/>
          <a:ln/>
        </p:spPr>
        <p:txBody>
          <a:bodyPr wrap="square" rtlCol="0" anchor="ctr"/>
          <a:lstStyle/>
          <a:p>
            <a:pPr marL="190500" indent="-190500">
              <a:buSzPct val="100000"/>
              <a:buChar char="•"/>
            </a:pPr>
            <a:r>
              <a:rPr lang="en-US" sz="1200" dirty="0">
                <a:solidFill>
                  <a:srgbClr val="030A18"/>
                </a:solidFill>
              </a:rPr>
              <a:t>In your negotiations, design enforcement and clear exit clauses when trust is low.</a:t>
            </a:r>
            <a:endParaRPr lang="en-US" sz="1200" dirty="0"/>
          </a:p>
        </p:txBody>
      </p:sp>
      <p:sp>
        <p:nvSpPr>
          <p:cNvPr id="11" name="Shape 9"/>
          <p:cNvSpPr/>
          <p:nvPr/>
        </p:nvSpPr>
        <p:spPr>
          <a:xfrm>
            <a:off x="6400800" y="1371600"/>
            <a:ext cx="2468880" cy="274320"/>
          </a:xfrm>
          <a:prstGeom prst="rect">
            <a:avLst/>
          </a:prstGeom>
          <a:solidFill>
            <a:srgbClr val="97B1DF"/>
          </a:solidFill>
          <a:ln w="12700">
            <a:solidFill>
              <a:srgbClr val="97B1DF"/>
            </a:solidFill>
            <a:prstDash val="solid"/>
          </a:ln>
        </p:spPr>
        <p:txBody>
          <a:bodyPr/>
          <a:lstStyle/>
          <a:p>
            <a:endParaRPr lang="en-US"/>
          </a:p>
        </p:txBody>
      </p:sp>
      <p:sp>
        <p:nvSpPr>
          <p:cNvPr id="12" name="Text 10"/>
          <p:cNvSpPr/>
          <p:nvPr/>
        </p:nvSpPr>
        <p:spPr>
          <a:xfrm>
            <a:off x="6400800" y="1645920"/>
            <a:ext cx="2743200" cy="274320"/>
          </a:xfrm>
          <a:prstGeom prst="rect">
            <a:avLst/>
          </a:prstGeom>
          <a:noFill/>
          <a:ln/>
        </p:spPr>
        <p:txBody>
          <a:bodyPr wrap="square" rtlCol="0" anchor="ctr"/>
          <a:lstStyle/>
          <a:p>
            <a:pPr marL="0" indent="0" algn="l">
              <a:buNone/>
            </a:pPr>
            <a:r>
              <a:rPr lang="en-US" dirty="0">
                <a:solidFill>
                  <a:srgbClr val="030A18"/>
                </a:solidFill>
              </a:rPr>
              <a:t>Non‑psychopaths (99%)</a:t>
            </a:r>
            <a:endParaRPr lang="en-US" dirty="0"/>
          </a:p>
        </p:txBody>
      </p:sp>
      <p:sp>
        <p:nvSpPr>
          <p:cNvPr id="13" name="Shape 11"/>
          <p:cNvSpPr/>
          <p:nvPr/>
        </p:nvSpPr>
        <p:spPr>
          <a:xfrm>
            <a:off x="6400800" y="1920240"/>
            <a:ext cx="274320" cy="274320"/>
          </a:xfrm>
          <a:prstGeom prst="rect">
            <a:avLst/>
          </a:prstGeom>
          <a:solidFill>
            <a:srgbClr val="E2A474"/>
          </a:solidFill>
          <a:ln w="12700">
            <a:solidFill>
              <a:srgbClr val="E2A474"/>
            </a:solidFill>
            <a:prstDash val="solid"/>
          </a:ln>
        </p:spPr>
        <p:txBody>
          <a:bodyPr/>
          <a:lstStyle/>
          <a:p>
            <a:endParaRPr lang="en-US"/>
          </a:p>
        </p:txBody>
      </p:sp>
      <p:sp>
        <p:nvSpPr>
          <p:cNvPr id="14" name="Text 12"/>
          <p:cNvSpPr/>
          <p:nvPr/>
        </p:nvSpPr>
        <p:spPr>
          <a:xfrm>
            <a:off x="6400800" y="2194560"/>
            <a:ext cx="2743200" cy="274320"/>
          </a:xfrm>
          <a:prstGeom prst="rect">
            <a:avLst/>
          </a:prstGeom>
          <a:noFill/>
          <a:ln/>
        </p:spPr>
        <p:txBody>
          <a:bodyPr wrap="square" rtlCol="0" anchor="ctr"/>
          <a:lstStyle/>
          <a:p>
            <a:pPr marL="0" indent="0" algn="l">
              <a:buNone/>
            </a:pPr>
            <a:r>
              <a:rPr lang="en-US" dirty="0">
                <a:solidFill>
                  <a:srgbClr val="030A18"/>
                </a:solidFill>
              </a:rPr>
              <a:t>Psychopaths (1%)</a:t>
            </a:r>
            <a:endParaRPr lang="en-US" dirty="0"/>
          </a:p>
        </p:txBody>
      </p:sp>
      <p:pic>
        <p:nvPicPr>
          <p:cNvPr id="15" name="Image 0" descr="/home/oai/share/ea09f89e-0dd9-487f-bc6e-18d2b319877b.png"/>
          <p:cNvPicPr>
            <a:picLocks noChangeAspect="1"/>
          </p:cNvPicPr>
          <p:nvPr/>
        </p:nvPicPr>
        <p:blipFill>
          <a:blip r:embed="rId4"/>
          <a:srcRect l="8333" r="8333"/>
          <a:stretch/>
        </p:blipFill>
        <p:spPr>
          <a:xfrm>
            <a:off x="6400800" y="2560320"/>
            <a:ext cx="2743200" cy="2194560"/>
          </a:xfrm>
          <a:prstGeom prst="rect">
            <a:avLst/>
          </a:prstGeom>
        </p:spPr>
      </p:pic>
      <p:sp>
        <p:nvSpPr>
          <p:cNvPr id="16" name="Text 13"/>
          <p:cNvSpPr/>
          <p:nvPr/>
        </p:nvSpPr>
        <p:spPr>
          <a:xfrm>
            <a:off x="457200" y="4777740"/>
            <a:ext cx="8229600" cy="228600"/>
          </a:xfrm>
          <a:prstGeom prst="rect">
            <a:avLst/>
          </a:prstGeom>
          <a:noFill/>
          <a:ln/>
        </p:spPr>
        <p:txBody>
          <a:bodyPr wrap="square" rtlCol="0" anchor="ctr"/>
          <a:lstStyle/>
          <a:p>
            <a:pPr marL="0" indent="0">
              <a:buNone/>
            </a:pPr>
            <a:r>
              <a:rPr lang="en-US" sz="600" u="sng" dirty="0">
                <a:solidFill>
                  <a:srgbClr val="0000FF"/>
                </a:solidFill>
                <a:hlinkClick r:id="rId5">
                  <a:extLst>
                    <a:ext uri="{A12FA001-AC4F-418D-AE19-62706E023703}">
                      <ahyp:hlinkClr xmlns:ahyp="http://schemas.microsoft.com/office/drawing/2018/hyperlinkcolor" val="tx"/>
                    </a:ext>
                  </a:extLst>
                </a:hlinkClick>
              </a:rPr>
              <a:t>[7]</a:t>
            </a:r>
            <a:r>
              <a:rPr lang="en-US" sz="600" u="sng" dirty="0">
                <a:solidFill>
                  <a:srgbClr val="0000FF"/>
                </a:solidFill>
                <a:hlinkClick r:id="rId6">
                  <a:extLst>
                    <a:ext uri="{A12FA001-AC4F-418D-AE19-62706E023703}">
                      <ahyp:hlinkClr xmlns:ahyp="http://schemas.microsoft.com/office/drawing/2018/hyperlinkcolor" val="tx"/>
                    </a:ext>
                  </a:extLst>
                </a:hlinkClick>
              </a:rPr>
              <a:t> [12]</a:t>
            </a:r>
            <a:endParaRPr lang="en-US" sz="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Shape 0"/>
          <p:cNvSpPr/>
          <p:nvPr/>
        </p:nvSpPr>
        <p:spPr>
          <a:xfrm>
            <a:off x="228600" y="1097280"/>
            <a:ext cx="8686800" cy="3749040"/>
          </a:xfrm>
          <a:prstGeom prst="rect">
            <a:avLst/>
          </a:prstGeom>
          <a:solidFill>
            <a:srgbClr val="FFFFFF">
              <a:alpha val="75000"/>
            </a:srgbClr>
          </a:solidFill>
          <a:ln w="12700">
            <a:solidFill>
              <a:srgbClr val="FFFFFF">
                <a:alpha val="75000"/>
              </a:srgbClr>
            </a:solidFill>
            <a:prstDash val="solid"/>
          </a:ln>
        </p:spPr>
        <p:txBody>
          <a:bodyPr/>
          <a:lstStyle/>
          <a:p>
            <a:endParaRPr lang="en-US"/>
          </a:p>
        </p:txBody>
      </p:sp>
      <p:sp>
        <p:nvSpPr>
          <p:cNvPr id="3" name="Text 1"/>
          <p:cNvSpPr/>
          <p:nvPr/>
        </p:nvSpPr>
        <p:spPr>
          <a:xfrm>
            <a:off x="274320" y="274320"/>
            <a:ext cx="8595360" cy="502920"/>
          </a:xfrm>
          <a:prstGeom prst="rect">
            <a:avLst/>
          </a:prstGeom>
          <a:noFill/>
          <a:ln/>
        </p:spPr>
        <p:txBody>
          <a:bodyPr wrap="square" rtlCol="0" anchor="ctr"/>
          <a:lstStyle/>
          <a:p>
            <a:pPr marL="0" indent="0">
              <a:buNone/>
            </a:pPr>
            <a:r>
              <a:rPr lang="en-US" sz="2400" dirty="0">
                <a:solidFill>
                  <a:srgbClr val="030A18"/>
                </a:solidFill>
                <a:latin typeface="Arial" pitchFamily="34" charset="0"/>
                <a:ea typeface="Arial" pitchFamily="34" charset="-122"/>
                <a:cs typeface="Arial" pitchFamily="34" charset="-120"/>
              </a:rPr>
              <a:t>Lessons &amp; Conclusion</a:t>
            </a:r>
            <a:endParaRPr lang="en-US" sz="2400" dirty="0"/>
          </a:p>
        </p:txBody>
      </p:sp>
      <p:sp>
        <p:nvSpPr>
          <p:cNvPr id="4" name="Text 2"/>
          <p:cNvSpPr/>
          <p:nvPr/>
        </p:nvSpPr>
        <p:spPr>
          <a:xfrm>
            <a:off x="457200" y="1554480"/>
            <a:ext cx="6400800" cy="365760"/>
          </a:xfrm>
          <a:prstGeom prst="rect">
            <a:avLst/>
          </a:prstGeom>
          <a:noFill/>
          <a:ln/>
        </p:spPr>
        <p:txBody>
          <a:bodyPr wrap="square" rtlCol="0" anchor="ctr"/>
          <a:lstStyle/>
          <a:p>
            <a:pPr marL="0" indent="0">
              <a:buNone/>
            </a:pPr>
            <a:r>
              <a:rPr lang="en-US" sz="1200" b="1" dirty="0">
                <a:solidFill>
                  <a:srgbClr val="030A18"/>
                </a:solidFill>
              </a:rPr>
              <a:t>Key lessons</a:t>
            </a:r>
            <a:endParaRPr lang="en-US" sz="1200" dirty="0"/>
          </a:p>
        </p:txBody>
      </p:sp>
      <p:sp>
        <p:nvSpPr>
          <p:cNvPr id="5" name="Text 3"/>
          <p:cNvSpPr/>
          <p:nvPr/>
        </p:nvSpPr>
        <p:spPr>
          <a:xfrm>
            <a:off x="457200" y="1920240"/>
            <a:ext cx="5669280" cy="365760"/>
          </a:xfrm>
          <a:prstGeom prst="rect">
            <a:avLst/>
          </a:prstGeom>
          <a:noFill/>
          <a:ln/>
        </p:spPr>
        <p:txBody>
          <a:bodyPr wrap="square" rtlCol="0" anchor="ctr"/>
          <a:lstStyle/>
          <a:p>
            <a:pPr marL="190500" indent="-190500">
              <a:buSzPct val="100000"/>
              <a:buChar char="•"/>
            </a:pPr>
            <a:r>
              <a:rPr lang="en-US" sz="1200" dirty="0">
                <a:solidFill>
                  <a:srgbClr val="030A18"/>
                </a:solidFill>
              </a:rPr>
              <a:t>Seek mutual gains—non‑zero‑sum framing unlocks value.</a:t>
            </a:r>
            <a:endParaRPr lang="en-US" sz="1200" dirty="0"/>
          </a:p>
        </p:txBody>
      </p:sp>
      <p:sp>
        <p:nvSpPr>
          <p:cNvPr id="6" name="Text 4"/>
          <p:cNvSpPr/>
          <p:nvPr/>
        </p:nvSpPr>
        <p:spPr>
          <a:xfrm>
            <a:off x="457200" y="2286000"/>
            <a:ext cx="5669280" cy="365760"/>
          </a:xfrm>
          <a:prstGeom prst="rect">
            <a:avLst/>
          </a:prstGeom>
          <a:noFill/>
          <a:ln/>
        </p:spPr>
        <p:txBody>
          <a:bodyPr wrap="square" rtlCol="0" anchor="ctr"/>
          <a:lstStyle/>
          <a:p>
            <a:pPr marL="190500" indent="-190500">
              <a:buSzPct val="100000"/>
              <a:buChar char="•"/>
            </a:pPr>
            <a:r>
              <a:rPr lang="en-US" sz="1200" dirty="0">
                <a:solidFill>
                  <a:srgbClr val="030A18"/>
                </a:solidFill>
              </a:rPr>
              <a:t>Trust but verify—combine openness with clear commitments and verification procedures.</a:t>
            </a:r>
            <a:endParaRPr lang="en-US" sz="1200" dirty="0"/>
          </a:p>
        </p:txBody>
      </p:sp>
      <p:sp>
        <p:nvSpPr>
          <p:cNvPr id="7" name="Text 5"/>
          <p:cNvSpPr/>
          <p:nvPr/>
        </p:nvSpPr>
        <p:spPr>
          <a:xfrm>
            <a:off x="457200" y="2651760"/>
            <a:ext cx="5669280" cy="365760"/>
          </a:xfrm>
          <a:prstGeom prst="rect">
            <a:avLst/>
          </a:prstGeom>
          <a:noFill/>
          <a:ln/>
        </p:spPr>
        <p:txBody>
          <a:bodyPr wrap="square" rtlCol="0" anchor="ctr"/>
          <a:lstStyle/>
          <a:p>
            <a:pPr marL="190500" indent="-190500">
              <a:buSzPct val="100000"/>
              <a:buChar char="•"/>
            </a:pPr>
            <a:r>
              <a:rPr lang="en-US" sz="1200" dirty="0">
                <a:solidFill>
                  <a:srgbClr val="030A18"/>
                </a:solidFill>
              </a:rPr>
              <a:t>Model negotiations as games—understand opponents’ payoffs and best responses.</a:t>
            </a:r>
            <a:endParaRPr lang="en-US" sz="1200" dirty="0"/>
          </a:p>
        </p:txBody>
      </p:sp>
      <p:sp>
        <p:nvSpPr>
          <p:cNvPr id="8" name="Text 6"/>
          <p:cNvSpPr/>
          <p:nvPr/>
        </p:nvSpPr>
        <p:spPr>
          <a:xfrm>
            <a:off x="457200" y="3017520"/>
            <a:ext cx="5669280" cy="457200"/>
          </a:xfrm>
          <a:prstGeom prst="rect">
            <a:avLst/>
          </a:prstGeom>
          <a:noFill/>
          <a:ln/>
        </p:spPr>
        <p:txBody>
          <a:bodyPr wrap="square" rtlCol="0" anchor="ctr"/>
          <a:lstStyle/>
          <a:p>
            <a:pPr marL="190500" indent="-190500">
              <a:buSzPct val="100000"/>
              <a:buChar char="•"/>
            </a:pPr>
            <a:r>
              <a:rPr lang="en-US" sz="1200" dirty="0">
                <a:solidFill>
                  <a:srgbClr val="030A18"/>
                </a:solidFill>
              </a:rPr>
              <a:t>In repeated interactions, cooperation and reputation matter; consider tit‑for‑tat strategies.</a:t>
            </a:r>
            <a:endParaRPr lang="en-US" sz="1200" dirty="0"/>
          </a:p>
        </p:txBody>
      </p:sp>
      <p:sp>
        <p:nvSpPr>
          <p:cNvPr id="9" name="Text 7"/>
          <p:cNvSpPr/>
          <p:nvPr/>
        </p:nvSpPr>
        <p:spPr>
          <a:xfrm>
            <a:off x="457200" y="3474720"/>
            <a:ext cx="5669280" cy="365760"/>
          </a:xfrm>
          <a:prstGeom prst="rect">
            <a:avLst/>
          </a:prstGeom>
          <a:noFill/>
          <a:ln/>
        </p:spPr>
        <p:txBody>
          <a:bodyPr wrap="square" rtlCol="0" anchor="ctr"/>
          <a:lstStyle/>
          <a:p>
            <a:pPr marL="190500" indent="-190500">
              <a:buSzPct val="100000"/>
              <a:buChar char="•"/>
            </a:pPr>
            <a:r>
              <a:rPr lang="en-US" sz="1200" dirty="0">
                <a:solidFill>
                  <a:srgbClr val="030A18"/>
                </a:solidFill>
              </a:rPr>
              <a:t>When trust is impossible, design enforcement mechanisms and exit options.</a:t>
            </a:r>
            <a:endParaRPr lang="en-US" sz="1200" dirty="0"/>
          </a:p>
        </p:txBody>
      </p:sp>
      <p:sp>
        <p:nvSpPr>
          <p:cNvPr id="10" name="Text 8"/>
          <p:cNvSpPr/>
          <p:nvPr/>
        </p:nvSpPr>
        <p:spPr>
          <a:xfrm>
            <a:off x="457200" y="3840480"/>
            <a:ext cx="5669280" cy="457200"/>
          </a:xfrm>
          <a:prstGeom prst="rect">
            <a:avLst/>
          </a:prstGeom>
          <a:noFill/>
          <a:ln/>
        </p:spPr>
        <p:txBody>
          <a:bodyPr wrap="square" rtlCol="0" anchor="ctr"/>
          <a:lstStyle/>
          <a:p>
            <a:pPr marL="190500" indent="-190500">
              <a:buSzPct val="100000"/>
              <a:buChar char="•"/>
            </a:pPr>
            <a:r>
              <a:rPr lang="en-US" sz="1200" dirty="0">
                <a:solidFill>
                  <a:srgbClr val="030A18"/>
                </a:solidFill>
              </a:rPr>
              <a:t>Separate positions from interests and use objective criteria to evaluate proposals.</a:t>
            </a:r>
            <a:endParaRPr lang="en-US" sz="1200" dirty="0"/>
          </a:p>
        </p:txBody>
      </p:sp>
      <p:sp>
        <p:nvSpPr>
          <p:cNvPr id="11" name="Text 9"/>
          <p:cNvSpPr/>
          <p:nvPr/>
        </p:nvSpPr>
        <p:spPr>
          <a:xfrm>
            <a:off x="457200" y="4297680"/>
            <a:ext cx="5669280" cy="548640"/>
          </a:xfrm>
          <a:prstGeom prst="rect">
            <a:avLst/>
          </a:prstGeom>
          <a:noFill/>
          <a:ln/>
        </p:spPr>
        <p:txBody>
          <a:bodyPr wrap="square" rtlCol="0" anchor="ctr"/>
          <a:lstStyle/>
          <a:p>
            <a:pPr marL="190500" indent="-190500">
              <a:buSzPct val="100000"/>
              <a:buChar char="•"/>
            </a:pPr>
            <a:r>
              <a:rPr lang="en-US" sz="1200" dirty="0">
                <a:solidFill>
                  <a:srgbClr val="030A18"/>
                </a:solidFill>
              </a:rPr>
              <a:t>Remember the Cuban Missile Crisis: empathy, clear communication, and back‑channel diplomacy helped avert disaster.</a:t>
            </a:r>
            <a:endParaRPr lang="en-US" sz="1200" dirty="0"/>
          </a:p>
        </p:txBody>
      </p:sp>
      <p:pic>
        <p:nvPicPr>
          <p:cNvPr id="12" name="Image 0" descr="/home/oai/share/2b8cb65b-f487-423f-828f-7b90d0596661.png"/>
          <p:cNvPicPr>
            <a:picLocks noChangeAspect="1"/>
          </p:cNvPicPr>
          <p:nvPr/>
        </p:nvPicPr>
        <p:blipFill>
          <a:blip r:embed="rId4"/>
          <a:srcRect l="7143" r="7143"/>
          <a:stretch/>
        </p:blipFill>
        <p:spPr>
          <a:xfrm>
            <a:off x="6400800" y="1920240"/>
            <a:ext cx="2743200" cy="3200400"/>
          </a:xfrm>
          <a:prstGeom prst="rect">
            <a:avLst/>
          </a:prstGeom>
        </p:spPr>
      </p:pic>
      <p:sp>
        <p:nvSpPr>
          <p:cNvPr id="13" name="Text 10"/>
          <p:cNvSpPr/>
          <p:nvPr/>
        </p:nvSpPr>
        <p:spPr>
          <a:xfrm>
            <a:off x="457200" y="4777740"/>
            <a:ext cx="8229600" cy="228600"/>
          </a:xfrm>
          <a:prstGeom prst="rect">
            <a:avLst/>
          </a:prstGeom>
          <a:noFill/>
          <a:ln/>
        </p:spPr>
        <p:txBody>
          <a:bodyPr wrap="square" rtlCol="0" anchor="ctr"/>
          <a:lstStyle/>
          <a:p>
            <a:pPr marL="0" indent="0">
              <a:buNone/>
            </a:pPr>
            <a:r>
              <a:rPr lang="en-US" sz="600" u="sng" dirty="0">
                <a:solidFill>
                  <a:srgbClr val="0000FF"/>
                </a:solidFill>
                <a:hlinkClick r:id="rId5">
                  <a:extLst>
                    <a:ext uri="{A12FA001-AC4F-418D-AE19-62706E023703}">
                      <ahyp:hlinkClr xmlns:ahyp="http://schemas.microsoft.com/office/drawing/2018/hyperlinkcolor" val="tx"/>
                    </a:ext>
                  </a:extLst>
                </a:hlinkClick>
              </a:rPr>
              <a:t>[2]</a:t>
            </a:r>
            <a:r>
              <a:rPr lang="en-US" sz="600" u="sng" dirty="0">
                <a:solidFill>
                  <a:srgbClr val="0000FF"/>
                </a:solidFill>
                <a:hlinkClick r:id="rId6">
                  <a:extLst>
                    <a:ext uri="{A12FA001-AC4F-418D-AE19-62706E023703}">
                      <ahyp:hlinkClr xmlns:ahyp="http://schemas.microsoft.com/office/drawing/2018/hyperlinkcolor" val="tx"/>
                    </a:ext>
                  </a:extLst>
                </a:hlinkClick>
              </a:rPr>
              <a:t> [5]</a:t>
            </a:r>
            <a:r>
              <a:rPr lang="en-US" sz="600" u="sng" dirty="0">
                <a:solidFill>
                  <a:srgbClr val="0000FF"/>
                </a:solidFill>
                <a:hlinkClick r:id="rId7">
                  <a:extLst>
                    <a:ext uri="{A12FA001-AC4F-418D-AE19-62706E023703}">
                      <ahyp:hlinkClr xmlns:ahyp="http://schemas.microsoft.com/office/drawing/2018/hyperlinkcolor" val="tx"/>
                    </a:ext>
                  </a:extLst>
                </a:hlinkClick>
              </a:rPr>
              <a:t> [7]</a:t>
            </a:r>
            <a:r>
              <a:rPr lang="en-US" sz="600" u="sng" dirty="0">
                <a:solidFill>
                  <a:srgbClr val="0000FF"/>
                </a:solidFill>
                <a:hlinkClick r:id="rId8">
                  <a:extLst>
                    <a:ext uri="{A12FA001-AC4F-418D-AE19-62706E023703}">
                      <ahyp:hlinkClr xmlns:ahyp="http://schemas.microsoft.com/office/drawing/2018/hyperlinkcolor" val="tx"/>
                    </a:ext>
                  </a:extLst>
                </a:hlinkClick>
              </a:rPr>
              <a:t> [12]</a:t>
            </a:r>
            <a:endParaRPr lang="en-US" sz="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1797</Words>
  <Application>Microsoft Macintosh PowerPoint</Application>
  <PresentationFormat>On-screen Show (16:9)</PresentationFormat>
  <Paragraphs>115</Paragraphs>
  <Slides>9</Slides>
  <Notes>9</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9</vt:i4>
      </vt:variant>
    </vt:vector>
  </HeadingPairs>
  <TitlesOfParts>
    <vt:vector size="11" baseType="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John Humphrey</cp:lastModifiedBy>
  <cp:revision>1</cp:revision>
  <dcterms:created xsi:type="dcterms:W3CDTF">2025-09-23T00:53:49Z</dcterms:created>
  <dcterms:modified xsi:type="dcterms:W3CDTF">2025-09-24T20:15:59Z</dcterms:modified>
</cp:coreProperties>
</file>